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0.xml" ContentType="application/vnd.openxmlformats-officedocument.themeOverride+xml"/>
  <Override PartName="/ppt/tags/tag18.xml" ContentType="application/vnd.openxmlformats-officedocument.presentationml.tags+xml"/>
  <Override PartName="/ppt/notesSlides/notesSlide1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1.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2.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3.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4.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5.xml" ContentType="application/vnd.openxmlformats-officedocument.themeOverr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charts/chart17.xml" ContentType="application/vnd.openxmlformats-officedocument.drawingml.chart+xml"/>
  <Override PartName="/ppt/theme/themeOverride16.xml" ContentType="application/vnd.openxmlformats-officedocument.themeOverride+xml"/>
  <Override PartName="/ppt/drawings/drawing1.xml" ContentType="application/vnd.openxmlformats-officedocument.drawingml.chartshapes+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 id="2147483685" r:id="rId5"/>
    <p:sldMasterId id="2147483740" r:id="rId6"/>
  </p:sldMasterIdLst>
  <p:notesMasterIdLst>
    <p:notesMasterId r:id="rId38"/>
  </p:notesMasterIdLst>
  <p:handoutMasterIdLst>
    <p:handoutMasterId r:id="rId39"/>
  </p:handoutMasterIdLst>
  <p:sldIdLst>
    <p:sldId id="379" r:id="rId7"/>
    <p:sldId id="467" r:id="rId8"/>
    <p:sldId id="373" r:id="rId9"/>
    <p:sldId id="468" r:id="rId10"/>
    <p:sldId id="455" r:id="rId11"/>
    <p:sldId id="456" r:id="rId12"/>
    <p:sldId id="457" r:id="rId13"/>
    <p:sldId id="382" r:id="rId14"/>
    <p:sldId id="383" r:id="rId15"/>
    <p:sldId id="430" r:id="rId16"/>
    <p:sldId id="387" r:id="rId17"/>
    <p:sldId id="392" r:id="rId18"/>
    <p:sldId id="413" r:id="rId19"/>
    <p:sldId id="396" r:id="rId20"/>
    <p:sldId id="452" r:id="rId21"/>
    <p:sldId id="409" r:id="rId22"/>
    <p:sldId id="449" r:id="rId23"/>
    <p:sldId id="401" r:id="rId24"/>
    <p:sldId id="402" r:id="rId25"/>
    <p:sldId id="438" r:id="rId26"/>
    <p:sldId id="453" r:id="rId27"/>
    <p:sldId id="399" r:id="rId28"/>
    <p:sldId id="400" r:id="rId29"/>
    <p:sldId id="440" r:id="rId30"/>
    <p:sldId id="441" r:id="rId31"/>
    <p:sldId id="395" r:id="rId32"/>
    <p:sldId id="466" r:id="rId33"/>
    <p:sldId id="407" r:id="rId34"/>
    <p:sldId id="408" r:id="rId35"/>
    <p:sldId id="405" r:id="rId36"/>
    <p:sldId id="406" r:id="rId37"/>
  </p:sldIdLst>
  <p:sldSz cx="9144000" cy="5715000" type="screen16x10"/>
  <p:notesSz cx="6797675" cy="9926638"/>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7" userDrawn="1">
          <p15:clr>
            <a:srgbClr val="A4A3A4"/>
          </p15:clr>
        </p15:guide>
        <p15:guide id="2" pos="1814" userDrawn="1">
          <p15:clr>
            <a:srgbClr val="A4A3A4"/>
          </p15:clr>
        </p15:guide>
        <p15:guide id="3" orient="horz" pos="2344" userDrawn="1">
          <p15:clr>
            <a:srgbClr val="A4A3A4"/>
          </p15:clr>
        </p15:guide>
        <p15:guide id="4" orient="horz" pos="2889"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C86"/>
    <a:srgbClr val="FFFFFF"/>
    <a:srgbClr val="25FFAC"/>
    <a:srgbClr val="00F296"/>
    <a:srgbClr val="00DE89"/>
    <a:srgbClr val="00FA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Mörkt forma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Mörkt forma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just forma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just format 1 - Dekorfärg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8FB837D-C827-4EFA-A057-4D05807E0F7C}" styleName="Format med tema 1 - dekorfär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Inget format, tabellrutnä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llanmörkt format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Mörkt format 2 - Dekorfärg 5/Dekorfärg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Mörkt format 2 - Dekorfärg 3/Dekorfärg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llanmörkt format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llanmörkt format 1 - Dekorfärg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llanmörkt format 1 - Dekorfär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just format 2 - Dekorfärg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00" autoAdjust="0"/>
    <p:restoredTop sz="94660"/>
  </p:normalViewPr>
  <p:slideViewPr>
    <p:cSldViewPr snapToGrid="0">
      <p:cViewPr varScale="1">
        <p:scale>
          <a:sx n="149" d="100"/>
          <a:sy n="149" d="100"/>
        </p:scale>
        <p:origin x="126" y="288"/>
      </p:cViewPr>
      <p:guideLst>
        <p:guide orient="horz" pos="167"/>
        <p:guide pos="1814"/>
        <p:guide orient="horz" pos="2344"/>
        <p:guide orient="horz" pos="2889"/>
      </p:guideLst>
    </p:cSldViewPr>
  </p:slideViewPr>
  <p:notesTextViewPr>
    <p:cViewPr>
      <p:scale>
        <a:sx n="100" d="100"/>
        <a:sy n="100" d="100"/>
      </p:scale>
      <p:origin x="0" y="0"/>
    </p:cViewPr>
  </p:notesTextViewPr>
  <p:notesViewPr>
    <p:cSldViewPr snapToGrid="0">
      <p:cViewPr varScale="1">
        <p:scale>
          <a:sx n="85" d="100"/>
          <a:sy n="85" d="100"/>
        </p:scale>
        <p:origin x="3804"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2.png"/><Relationship Id="rId1" Type="http://schemas.openxmlformats.org/officeDocument/2006/relationships/themeOverride" Target="../theme/themeOverride16.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1000" b="0" i="0" u="none" strike="noStrike" kern="1200" spc="0" baseline="0">
                <a:solidFill>
                  <a:schemeClr val="tx1"/>
                </a:solidFill>
                <a:latin typeface="+mn-lt"/>
                <a:ea typeface="+mn-ea"/>
                <a:cs typeface="+mn-cs"/>
              </a:defRPr>
            </a:pPr>
            <a:r>
              <a:rPr lang="sv-SE" sz="1000" b="1" i="0" u="none" strike="noStrike" baseline="0" dirty="0">
                <a:effectLst/>
              </a:rPr>
              <a:t>{Resultatvariabel} </a:t>
            </a:r>
            <a:endParaRPr lang="sv-SE" dirty="0"/>
          </a:p>
          <a:p>
            <a:pPr algn="l">
              <a:defRPr sz="1000">
                <a:solidFill>
                  <a:schemeClr val="tx1"/>
                </a:solidFill>
              </a:defRPr>
            </a:pPr>
            <a:endParaRPr lang="sv-SE" dirty="0"/>
          </a:p>
        </c:rich>
      </c:tx>
      <c:layout>
        <c:manualLayout>
          <c:xMode val="edge"/>
          <c:yMode val="edge"/>
          <c:x val="0.14844110199122454"/>
          <c:y val="3.3796298267500628E-3"/>
        </c:manualLayout>
      </c:layout>
      <c:overlay val="0"/>
      <c:spPr>
        <a:noFill/>
        <a:ln>
          <a:noFill/>
        </a:ln>
        <a:effectLst/>
      </c:spPr>
      <c:txPr>
        <a:bodyPr rot="0" spcFirstLastPara="1" vertOverflow="ellipsis" vert="horz" wrap="square" anchor="ctr" anchorCtr="1"/>
        <a:lstStyle/>
        <a:p>
          <a:pPr algn="l">
            <a:defRPr sz="1000" b="0" i="0" u="none" strike="noStrike" kern="1200" spc="0" baseline="0">
              <a:solidFill>
                <a:schemeClr val="tx1"/>
              </a:solidFill>
              <a:latin typeface="+mn-lt"/>
              <a:ea typeface="+mn-ea"/>
              <a:cs typeface="+mn-cs"/>
            </a:defRPr>
          </a:pPr>
          <a:endParaRPr lang="sv-SE"/>
        </a:p>
      </c:txPr>
    </c:title>
    <c:autoTitleDeleted val="0"/>
    <c:plotArea>
      <c:layout>
        <c:manualLayout>
          <c:layoutTarget val="inner"/>
          <c:xMode val="edge"/>
          <c:yMode val="edge"/>
          <c:x val="0.36209554346318079"/>
          <c:y val="8.9256023724469141E-2"/>
          <c:w val="0.56189766823948506"/>
          <c:h val="0.7143645976590608"/>
        </c:manualLayout>
      </c:layout>
      <c:barChart>
        <c:barDir val="bar"/>
        <c:grouping val="clustered"/>
        <c:varyColors val="0"/>
        <c:ser>
          <c:idx val="0"/>
          <c:order val="0"/>
          <c:tx>
            <c:strRef>
              <c:f>'Liggande stapeldiagram'!$C$2</c:f>
              <c:strCache>
                <c:ptCount val="1"/>
                <c:pt idx="0">
                  <c:v>Nöjdhet 2016</c:v>
                </c:pt>
              </c:strCache>
            </c:strRef>
          </c:tx>
          <c:spPr>
            <a:solidFill>
              <a:srgbClr val="0094A5"/>
            </a:solidFill>
            <a:ln>
              <a:noFill/>
            </a:ln>
            <a:effectLst>
              <a:outerShdw blurRad="50800" dist="38100" dir="2700000" algn="t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sv-S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'Liggande stapeldiagram'!$B$3:$B$7</c:f>
              <c:strCache>
                <c:ptCount val="5"/>
                <c:pt idx="0">
                  <c:v>Aktör 5</c:v>
                </c:pt>
                <c:pt idx="1">
                  <c:v>Aktör 2</c:v>
                </c:pt>
                <c:pt idx="2">
                  <c:v>Aktör 1</c:v>
                </c:pt>
                <c:pt idx="3">
                  <c:v>Aktör 3</c:v>
                </c:pt>
                <c:pt idx="4">
                  <c:v>Aktör 4</c:v>
                </c:pt>
              </c:strCache>
            </c:strRef>
          </c:cat>
          <c:val>
            <c:numRef>
              <c:f>'Liggande stapeldiagram'!$C$3:$C$7</c:f>
              <c:numCache>
                <c:formatCode>0.0</c:formatCode>
                <c:ptCount val="5"/>
                <c:pt idx="0">
                  <c:v>56.3</c:v>
                </c:pt>
                <c:pt idx="1">
                  <c:v>67.5</c:v>
                </c:pt>
                <c:pt idx="2">
                  <c:v>69.36</c:v>
                </c:pt>
                <c:pt idx="3">
                  <c:v>70.930000000000007</c:v>
                </c:pt>
                <c:pt idx="4">
                  <c:v>74.400000000000006</c:v>
                </c:pt>
              </c:numCache>
            </c:numRef>
          </c:val>
          <c:extLst xmlns:c16r2="http://schemas.microsoft.com/office/drawing/2015/06/chart">
            <c:ext xmlns:c16="http://schemas.microsoft.com/office/drawing/2014/chart" uri="{C3380CC4-5D6E-409C-BE32-E72D297353CC}">
              <c16:uniqueId val="{00000000-E0C0-4E63-AC64-C62F1A6BED00}"/>
            </c:ext>
          </c:extLst>
        </c:ser>
        <c:dLbls>
          <c:showLegendKey val="0"/>
          <c:showVal val="0"/>
          <c:showCatName val="0"/>
          <c:showSerName val="0"/>
          <c:showPercent val="0"/>
          <c:showBubbleSize val="0"/>
        </c:dLbls>
        <c:gapWidth val="182"/>
        <c:axId val="798990784"/>
        <c:axId val="798991176"/>
      </c:barChart>
      <c:catAx>
        <c:axId val="7989907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sv-SE"/>
          </a:p>
        </c:txPr>
        <c:crossAx val="798991176"/>
        <c:crosses val="autoZero"/>
        <c:auto val="1"/>
        <c:lblAlgn val="ctr"/>
        <c:lblOffset val="100"/>
        <c:noMultiLvlLbl val="0"/>
      </c:catAx>
      <c:valAx>
        <c:axId val="798991176"/>
        <c:scaling>
          <c:orientation val="minMax"/>
          <c:max val="100"/>
          <c:min val="4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r>
                  <a:rPr lang="sv-SE" dirty="0"/>
                  <a:t>Indexenheter</a:t>
                </a:r>
              </a:p>
            </c:rich>
          </c:tx>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sv-S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sv-SE"/>
          </a:p>
        </c:txPr>
        <c:crossAx val="798990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sv-SE"/>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840" b="0" i="0" u="none" strike="noStrike" kern="1200" spc="0" baseline="0">
                <a:solidFill>
                  <a:schemeClr val="tx1">
                    <a:lumMod val="65000"/>
                    <a:lumOff val="35000"/>
                  </a:schemeClr>
                </a:solidFill>
                <a:latin typeface="+mn-lt"/>
                <a:ea typeface="+mn-ea"/>
                <a:cs typeface="+mn-cs"/>
              </a:defRPr>
            </a:pPr>
            <a:r>
              <a:rPr lang="en-US" sz="1000" b="1" dirty="0"/>
              <a:t>{</a:t>
            </a:r>
            <a:r>
              <a:rPr lang="en-US" sz="1000" b="1" dirty="0" err="1"/>
              <a:t>Aktör</a:t>
            </a:r>
            <a:r>
              <a:rPr lang="en-US" sz="1000" b="1" dirty="0"/>
              <a:t>}</a:t>
            </a:r>
          </a:p>
        </c:rich>
      </c:tx>
      <c:overlay val="0"/>
      <c:spPr>
        <a:noFill/>
        <a:ln>
          <a:noFill/>
        </a:ln>
        <a:effectLst/>
      </c:spPr>
      <c:txPr>
        <a:bodyPr rot="0" spcFirstLastPara="1" vertOverflow="ellipsis" vert="horz" wrap="square" anchor="ctr" anchorCtr="1"/>
        <a:lstStyle/>
        <a:p>
          <a:pPr>
            <a:defRPr sz="840" b="0" i="0" u="none" strike="noStrike" kern="1200" spc="0" baseline="0">
              <a:solidFill>
                <a:schemeClr val="tx1">
                  <a:lumMod val="65000"/>
                  <a:lumOff val="35000"/>
                </a:schemeClr>
              </a:solidFill>
              <a:latin typeface="+mn-lt"/>
              <a:ea typeface="+mn-ea"/>
              <a:cs typeface="+mn-cs"/>
            </a:defRPr>
          </a:pPr>
          <a:endParaRPr lang="sv-SE"/>
        </a:p>
      </c:txPr>
    </c:title>
    <c:autoTitleDeleted val="0"/>
    <c:plotArea>
      <c:layout/>
      <c:barChart>
        <c:barDir val="bar"/>
        <c:grouping val="clustered"/>
        <c:varyColors val="0"/>
        <c:ser>
          <c:idx val="0"/>
          <c:order val="0"/>
          <c:tx>
            <c:strRef>
              <c:f>Gapgraf!$G$2</c:f>
              <c:strCache>
                <c:ptCount val="1"/>
                <c:pt idx="0">
                  <c:v>E.ON</c:v>
                </c:pt>
              </c:strCache>
            </c:strRef>
          </c:tx>
          <c:spPr>
            <a:solidFill>
              <a:sysClr val="window" lastClr="FFFFFF">
                <a:lumMod val="75000"/>
              </a:sysClr>
            </a:solidFill>
            <a:ln>
              <a:noFill/>
            </a:ln>
            <a:effectLst/>
          </c:spPr>
          <c:invertIfNegative val="0"/>
          <c:dPt>
            <c:idx val="1"/>
            <c:invertIfNegative val="0"/>
            <c:bubble3D val="0"/>
            <c:spPr>
              <a:solidFill>
                <a:sysClr val="window" lastClr="FFFFFF">
                  <a:lumMod val="75000"/>
                </a:sysClr>
              </a:solidFill>
              <a:ln>
                <a:noFill/>
              </a:ln>
              <a:effectLst/>
            </c:spPr>
            <c:extLst xmlns:c16r2="http://schemas.microsoft.com/office/drawing/2015/06/chart">
              <c:ext xmlns:c16="http://schemas.microsoft.com/office/drawing/2014/chart" uri="{C3380CC4-5D6E-409C-BE32-E72D297353CC}">
                <c16:uniqueId val="{00000001-39C6-459E-9C9F-19EF8B81AEC8}"/>
              </c:ext>
            </c:extLst>
          </c:dPt>
          <c:dPt>
            <c:idx val="5"/>
            <c:invertIfNegative val="0"/>
            <c:bubble3D val="0"/>
            <c:spPr>
              <a:solidFill>
                <a:sysClr val="window" lastClr="FFFFFF">
                  <a:lumMod val="75000"/>
                </a:sysClr>
              </a:solidFill>
              <a:ln>
                <a:noFill/>
              </a:ln>
              <a:effectLst/>
            </c:spPr>
            <c:extLst xmlns:c16r2="http://schemas.microsoft.com/office/drawing/2015/06/chart">
              <c:ext xmlns:c16="http://schemas.microsoft.com/office/drawing/2014/chart" uri="{C3380CC4-5D6E-409C-BE32-E72D297353CC}">
                <c16:uniqueId val="{00000003-39C6-459E-9C9F-19EF8B81AEC8}"/>
              </c:ext>
            </c:extLst>
          </c:dPt>
          <c:dPt>
            <c:idx val="10"/>
            <c:invertIfNegative val="0"/>
            <c:bubble3D val="0"/>
            <c:spPr>
              <a:solidFill>
                <a:sysClr val="window" lastClr="FFFFFF">
                  <a:lumMod val="75000"/>
                </a:sysClr>
              </a:solidFill>
              <a:ln>
                <a:noFill/>
              </a:ln>
              <a:effectLst/>
            </c:spPr>
            <c:extLst xmlns:c16r2="http://schemas.microsoft.com/office/drawing/2015/06/chart">
              <c:ext xmlns:c16="http://schemas.microsoft.com/office/drawing/2014/chart" uri="{C3380CC4-5D6E-409C-BE32-E72D297353CC}">
                <c16:uniqueId val="{00000005-39C6-459E-9C9F-19EF8B81AEC8}"/>
              </c:ext>
            </c:extLst>
          </c:dPt>
          <c:dPt>
            <c:idx val="13"/>
            <c:invertIfNegative val="0"/>
            <c:bubble3D val="0"/>
            <c:spPr>
              <a:solidFill>
                <a:sysClr val="window" lastClr="FFFFFF">
                  <a:lumMod val="75000"/>
                </a:sysClr>
              </a:solidFill>
              <a:ln>
                <a:noFill/>
              </a:ln>
              <a:effectLst/>
            </c:spPr>
            <c:extLst xmlns:c16r2="http://schemas.microsoft.com/office/drawing/2015/06/chart">
              <c:ext xmlns:c16="http://schemas.microsoft.com/office/drawing/2014/chart" uri="{C3380CC4-5D6E-409C-BE32-E72D297353CC}">
                <c16:uniqueId val="{00000007-39C6-459E-9C9F-19EF8B81AEC8}"/>
              </c:ext>
            </c:extLst>
          </c:dPt>
          <c:dPt>
            <c:idx val="14"/>
            <c:invertIfNegative val="0"/>
            <c:bubble3D val="0"/>
            <c:spPr>
              <a:solidFill>
                <a:sysClr val="window" lastClr="FFFFFF">
                  <a:lumMod val="75000"/>
                </a:sysClr>
              </a:solidFill>
              <a:ln>
                <a:noFill/>
              </a:ln>
              <a:effectLst/>
            </c:spPr>
            <c:extLst xmlns:c16r2="http://schemas.microsoft.com/office/drawing/2015/06/chart">
              <c:ext xmlns:c16="http://schemas.microsoft.com/office/drawing/2014/chart" uri="{C3380CC4-5D6E-409C-BE32-E72D297353CC}">
                <c16:uniqueId val="{00000009-39C6-459E-9C9F-19EF8B81AEC8}"/>
              </c:ext>
            </c:extLst>
          </c:dPt>
          <c:dPt>
            <c:idx val="22"/>
            <c:invertIfNegative val="0"/>
            <c:bubble3D val="0"/>
            <c:spPr>
              <a:solidFill>
                <a:sysClr val="window" lastClr="FFFFFF">
                  <a:lumMod val="75000"/>
                </a:sysClr>
              </a:solidFill>
              <a:ln>
                <a:noFill/>
              </a:ln>
              <a:effectLst/>
            </c:spPr>
            <c:extLst xmlns:c16r2="http://schemas.microsoft.com/office/drawing/2015/06/chart">
              <c:ext xmlns:c16="http://schemas.microsoft.com/office/drawing/2014/chart" uri="{C3380CC4-5D6E-409C-BE32-E72D297353CC}">
                <c16:uniqueId val="{0000000B-39C6-459E-9C9F-19EF8B81AEC8}"/>
              </c:ext>
            </c:extLst>
          </c:dPt>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cs"/>
                  </a:defRPr>
                </a:pPr>
                <a:endParaRPr lang="sv-SE"/>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Gapgraf!$F$3:$F$25</c:f>
              <c:strCache>
                <c:ptCount val="23"/>
                <c:pt idx="0">
                  <c:v>Q15 Text Text2</c:v>
                </c:pt>
                <c:pt idx="1">
                  <c:v>Q10 Text Text2</c:v>
                </c:pt>
                <c:pt idx="2">
                  <c:v>Q16 Text Text2</c:v>
                </c:pt>
                <c:pt idx="3">
                  <c:v>Q6 Text Text2</c:v>
                </c:pt>
                <c:pt idx="4">
                  <c:v>Q3 Text Text2</c:v>
                </c:pt>
                <c:pt idx="5">
                  <c:v>Q8c Text Text2</c:v>
                </c:pt>
                <c:pt idx="6">
                  <c:v>Q8b Text Text2</c:v>
                </c:pt>
                <c:pt idx="7">
                  <c:v>Q8a Text Text2</c:v>
                </c:pt>
                <c:pt idx="8">
                  <c:v>Q7h Text Text2</c:v>
                </c:pt>
                <c:pt idx="9">
                  <c:v>Q7g Text Text2</c:v>
                </c:pt>
                <c:pt idx="10">
                  <c:v>Q7f Text Text2</c:v>
                </c:pt>
                <c:pt idx="11">
                  <c:v>Q7e Text Text2</c:v>
                </c:pt>
                <c:pt idx="12">
                  <c:v>Q7d Text Text2</c:v>
                </c:pt>
                <c:pt idx="13">
                  <c:v>Q7c Text Text2</c:v>
                </c:pt>
                <c:pt idx="14">
                  <c:v>Q7b Text Text2</c:v>
                </c:pt>
                <c:pt idx="15">
                  <c:v>Q7a Text Text2</c:v>
                </c:pt>
                <c:pt idx="16">
                  <c:v>Q5c Text Text2</c:v>
                </c:pt>
                <c:pt idx="17">
                  <c:v>Q5b Text Text2</c:v>
                </c:pt>
                <c:pt idx="18">
                  <c:v>Q5a Text Text2</c:v>
                </c:pt>
                <c:pt idx="19">
                  <c:v>Q4d Text text 3 Text Text2</c:v>
                </c:pt>
                <c:pt idx="20">
                  <c:v>Q4c Text Text 3 Text Text2</c:v>
                </c:pt>
                <c:pt idx="21">
                  <c:v>Q4b Text Text2 Text Text2</c:v>
                </c:pt>
                <c:pt idx="22">
                  <c:v>Q4a Text Text Text Text2</c:v>
                </c:pt>
              </c:strCache>
            </c:strRef>
          </c:cat>
          <c:val>
            <c:numRef>
              <c:f>Gapgraf!$G$3:$G$25</c:f>
              <c:numCache>
                <c:formatCode>0.0</c:formatCode>
                <c:ptCount val="23"/>
                <c:pt idx="0">
                  <c:v>-2.93</c:v>
                </c:pt>
                <c:pt idx="1">
                  <c:v>0.06</c:v>
                </c:pt>
                <c:pt idx="2">
                  <c:v>-2.48</c:v>
                </c:pt>
                <c:pt idx="3">
                  <c:v>-2.7</c:v>
                </c:pt>
                <c:pt idx="4">
                  <c:v>-2.09</c:v>
                </c:pt>
                <c:pt idx="5">
                  <c:v>0.36</c:v>
                </c:pt>
                <c:pt idx="6">
                  <c:v>-1.1100000000000001</c:v>
                </c:pt>
                <c:pt idx="7">
                  <c:v>-2.6</c:v>
                </c:pt>
                <c:pt idx="8">
                  <c:v>-3.18</c:v>
                </c:pt>
                <c:pt idx="9">
                  <c:v>-0.49</c:v>
                </c:pt>
                <c:pt idx="10">
                  <c:v>0.51</c:v>
                </c:pt>
                <c:pt idx="11">
                  <c:v>-1.26</c:v>
                </c:pt>
                <c:pt idx="12">
                  <c:v>-1.19</c:v>
                </c:pt>
                <c:pt idx="13">
                  <c:v>2.82</c:v>
                </c:pt>
                <c:pt idx="14">
                  <c:v>0.94</c:v>
                </c:pt>
                <c:pt idx="15">
                  <c:v>-0.73</c:v>
                </c:pt>
                <c:pt idx="16">
                  <c:v>-2.9</c:v>
                </c:pt>
                <c:pt idx="17">
                  <c:v>-4.3</c:v>
                </c:pt>
                <c:pt idx="18">
                  <c:v>-5.3</c:v>
                </c:pt>
                <c:pt idx="19">
                  <c:v>-3.78</c:v>
                </c:pt>
                <c:pt idx="20">
                  <c:v>-1.49</c:v>
                </c:pt>
                <c:pt idx="21">
                  <c:v>-4.43</c:v>
                </c:pt>
                <c:pt idx="22">
                  <c:v>-1.72</c:v>
                </c:pt>
              </c:numCache>
            </c:numRef>
          </c:val>
          <c:extLst xmlns:c16r2="http://schemas.microsoft.com/office/drawing/2015/06/chart">
            <c:ext xmlns:c16="http://schemas.microsoft.com/office/drawing/2014/chart" uri="{C3380CC4-5D6E-409C-BE32-E72D297353CC}">
              <c16:uniqueId val="{00000000-935F-4707-A463-99EAA5439B4E}"/>
            </c:ext>
          </c:extLst>
        </c:ser>
        <c:dLbls>
          <c:dLblPos val="outEnd"/>
          <c:showLegendKey val="0"/>
          <c:showVal val="1"/>
          <c:showCatName val="0"/>
          <c:showSerName val="0"/>
          <c:showPercent val="0"/>
          <c:showBubbleSize val="0"/>
        </c:dLbls>
        <c:gapWidth val="182"/>
        <c:axId val="641943320"/>
        <c:axId val="641943712"/>
      </c:barChart>
      <c:catAx>
        <c:axId val="641943320"/>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sv-SE"/>
          </a:p>
        </c:txPr>
        <c:crossAx val="641943712"/>
        <c:crosses val="autoZero"/>
        <c:auto val="1"/>
        <c:lblAlgn val="ctr"/>
        <c:lblOffset val="100"/>
        <c:noMultiLvlLbl val="0"/>
      </c:catAx>
      <c:valAx>
        <c:axId val="64194371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sv-SE"/>
          </a:p>
        </c:txPr>
        <c:crossAx val="64194332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700"/>
      </a:pPr>
      <a:endParaRPr lang="sv-SE"/>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ubbleChart>
        <c:varyColors val="0"/>
        <c:ser>
          <c:idx val="0"/>
          <c:order val="0"/>
          <c:spPr>
            <a:gradFill flip="none" rotWithShape="1">
              <a:gsLst>
                <a:gs pos="0">
                  <a:srgbClr val="64B8D2">
                    <a:shade val="30000"/>
                    <a:satMod val="115000"/>
                  </a:srgbClr>
                </a:gs>
                <a:gs pos="50000">
                  <a:srgbClr val="64B8D2">
                    <a:shade val="67500"/>
                    <a:satMod val="115000"/>
                  </a:srgbClr>
                </a:gs>
                <a:gs pos="100000">
                  <a:srgbClr val="64B8D2">
                    <a:shade val="100000"/>
                    <a:satMod val="115000"/>
                  </a:srgbClr>
                </a:gs>
              </a:gsLst>
              <a:path path="circle">
                <a:fillToRect t="100000" r="100000"/>
              </a:path>
              <a:tileRect l="-100000" b="-100000"/>
            </a:gradFill>
            <a:ln>
              <a:noFill/>
            </a:ln>
            <a:effectLst/>
          </c:spPr>
          <c:invertIfNegative val="0"/>
          <c:dLbls>
            <c:dLbl>
              <c:idx val="0"/>
              <c:layout>
                <c:manualLayout>
                  <c:x val="-0.14435012806018882"/>
                  <c:y val="-0.16443182846658283"/>
                </c:manualLayout>
              </c:layout>
              <c:tx>
                <c:rich>
                  <a:bodyPr/>
                  <a:lstStyle/>
                  <a:p>
                    <a:fld id="{37FD3F09-A035-422F-A6E2-5751B79208E6}" type="CELLRANGE">
                      <a:rPr lang="en-US"/>
                      <a:pPr/>
                      <a:t>[CELLRANGE]</a:t>
                    </a:fld>
                    <a:endParaRPr lang="sv-SE"/>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4-C7A6-4E40-8E8D-C91E03935488}"/>
                </c:ext>
                <c:ext xmlns:c15="http://schemas.microsoft.com/office/drawing/2012/chart" uri="{CE6537A1-D6FC-4f65-9D91-7224C49458BB}">
                  <c15:dlblFieldTable/>
                  <c15:showDataLabelsRange val="1"/>
                </c:ext>
              </c:extLst>
            </c:dLbl>
            <c:dLbl>
              <c:idx val="1"/>
              <c:layout>
                <c:manualLayout>
                  <c:x val="2.4716784145275006E-2"/>
                  <c:y val="-4.1797283176593598E-2"/>
                </c:manualLayout>
              </c:layout>
              <c:tx>
                <c:rich>
                  <a:bodyPr/>
                  <a:lstStyle/>
                  <a:p>
                    <a:fld id="{7422600D-029E-432B-A0EF-44BA07A5A46F}" type="CELLRANGE">
                      <a:rPr lang="en-US"/>
                      <a:pPr/>
                      <a:t>[CELLRANGE]</a:t>
                    </a:fld>
                    <a:endParaRPr lang="sv-SE"/>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5-C7A6-4E40-8E8D-C91E03935488}"/>
                </c:ext>
                <c:ext xmlns:c15="http://schemas.microsoft.com/office/drawing/2012/chart" uri="{CE6537A1-D6FC-4f65-9D91-7224C49458BB}">
                  <c15:dlblFieldTable/>
                  <c15:showDataLabelsRange val="1"/>
                </c:ext>
              </c:extLst>
            </c:dLbl>
            <c:dLbl>
              <c:idx val="2"/>
              <c:layout>
                <c:manualLayout>
                  <c:x val="-3.3396202913769393E-2"/>
                  <c:y val="-9.4711327228297171E-2"/>
                </c:manualLayout>
              </c:layout>
              <c:tx>
                <c:rich>
                  <a:bodyPr/>
                  <a:lstStyle/>
                  <a:p>
                    <a:fld id="{20E7FA0B-BFD3-412C-851A-1356DC1C5372}" type="CELLRANGE">
                      <a:rPr lang="en-US"/>
                      <a:pPr/>
                      <a:t>[CELLRANGE]</a:t>
                    </a:fld>
                    <a:endParaRPr lang="sv-SE"/>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C7A6-4E40-8E8D-C91E03935488}"/>
                </c:ext>
                <c:ext xmlns:c15="http://schemas.microsoft.com/office/drawing/2012/chart" uri="{CE6537A1-D6FC-4f65-9D91-7224C49458BB}">
                  <c15:dlblFieldTable/>
                  <c15:showDataLabelsRange val="1"/>
                </c:ext>
              </c:extLst>
            </c:dLbl>
            <c:dLbl>
              <c:idx val="3"/>
              <c:layout>
                <c:manualLayout>
                  <c:x val="-0.19166666666666671"/>
                  <c:y val="4.1666666666666623E-2"/>
                </c:manualLayout>
              </c:layout>
              <c:tx>
                <c:rich>
                  <a:bodyPr/>
                  <a:lstStyle/>
                  <a:p>
                    <a:fld id="{B5C4B5A0-2522-4D7D-BE6F-1FF02A6DF8C8}" type="CELLRANGE">
                      <a:rPr lang="en-US"/>
                      <a:pPr/>
                      <a:t>[CELLRANGE]</a:t>
                    </a:fld>
                    <a:endParaRPr lang="sv-SE"/>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2-C7A6-4E40-8E8D-C91E03935488}"/>
                </c:ext>
                <c:ext xmlns:c15="http://schemas.microsoft.com/office/drawing/2012/chart" uri="{CE6537A1-D6FC-4f65-9D91-7224C49458BB}">
                  <c15:dlblFieldTable/>
                  <c15:showDataLabelsRange val="1"/>
                </c:ext>
              </c:extLst>
            </c:dLbl>
            <c:dLbl>
              <c:idx val="4"/>
              <c:layout>
                <c:manualLayout>
                  <c:x val="2.0854651469556619E-3"/>
                  <c:y val="9.4478315602399224E-3"/>
                </c:manualLayout>
              </c:layout>
              <c:tx>
                <c:rich>
                  <a:bodyPr/>
                  <a:lstStyle/>
                  <a:p>
                    <a:fld id="{3E432883-5311-41C6-806B-BD6A3F6D9DBE}" type="CELLRANGE">
                      <a:rPr lang="en-US"/>
                      <a:pPr/>
                      <a:t>[CELLRANGE]</a:t>
                    </a:fld>
                    <a:endParaRPr lang="sv-SE"/>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3-C7A6-4E40-8E8D-C91E03935488}"/>
                </c:ext>
                <c:ext xmlns:c15="http://schemas.microsoft.com/office/drawing/2012/chart" uri="{CE6537A1-D6FC-4f65-9D91-7224C49458BB}">
                  <c15:dlblFieldTable/>
                  <c15:showDataLabelsRange val="1"/>
                </c:ext>
              </c:extLst>
            </c:dLbl>
            <c:dLbl>
              <c:idx val="5"/>
              <c:tx>
                <c:rich>
                  <a:bodyPr/>
                  <a:lstStyle/>
                  <a:p>
                    <a:fld id="{EC067E7D-22E4-4313-A4A6-03D640FB27FB}" type="CELLRANGE">
                      <a:rPr lang="sv-SE"/>
                      <a:pPr/>
                      <a:t>[CELLRANGE]</a:t>
                    </a:fld>
                    <a:endParaRPr lang="sv-SE"/>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6"/>
              <c:tx>
                <c:rich>
                  <a:bodyPr/>
                  <a:lstStyle/>
                  <a:p>
                    <a:fld id="{D6858B8D-C3DC-43EB-A1AD-9523211236B6}" type="CELLRANGE">
                      <a:rPr lang="sv-SE"/>
                      <a:pPr/>
                      <a:t>[CELLRANGE]</a:t>
                    </a:fld>
                    <a:endParaRPr lang="sv-SE"/>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7"/>
              <c:tx>
                <c:rich>
                  <a:bodyPr/>
                  <a:lstStyle/>
                  <a:p>
                    <a:fld id="{A0E7A5A6-944D-4B46-A775-B02D6E674879}" type="CELLRANGE">
                      <a:rPr lang="sv-SE"/>
                      <a:pPr/>
                      <a:t>[CELLRANGE]</a:t>
                    </a:fld>
                    <a:endParaRPr lang="sv-SE"/>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8"/>
              <c:tx>
                <c:rich>
                  <a:bodyPr/>
                  <a:lstStyle/>
                  <a:p>
                    <a:fld id="{10206129-8499-442A-B912-007871BF3FEA}" type="CELLRANGE">
                      <a:rPr lang="sv-SE"/>
                      <a:pPr/>
                      <a:t>[CELLRANGE]</a:t>
                    </a:fld>
                    <a:endParaRPr lang="sv-SE"/>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j-lt"/>
                    <a:ea typeface="+mn-ea"/>
                    <a:cs typeface="+mn-cs"/>
                  </a:defRPr>
                </a:pPr>
                <a:endParaRPr lang="sv-SE"/>
              </a:p>
            </c:txPr>
            <c:showLegendKey val="0"/>
            <c:showVal val="0"/>
            <c:showCatName val="0"/>
            <c:showSerName val="0"/>
            <c:showPercent val="0"/>
            <c:showBubbleSize val="0"/>
            <c:showLeaderLines val="0"/>
            <c:extLst xmlns:c16r2="http://schemas.microsoft.com/office/drawing/2015/06/chart">
              <c:ext xmlns:c15="http://schemas.microsoft.com/office/drawing/2012/chart" uri="{CE6537A1-D6FC-4f65-9D91-7224C49458BB}">
                <c15:showDataLabelsRange val="1"/>
                <c15:showLeaderLines val="1"/>
                <c15:leaderLines>
                  <c:spPr>
                    <a:ln w="9525">
                      <a:solidFill>
                        <a:schemeClr val="tx2">
                          <a:lumMod val="35000"/>
                          <a:lumOff val="65000"/>
                        </a:schemeClr>
                      </a:solidFill>
                    </a:ln>
                    <a:effectLst/>
                  </c:spPr>
                </c15:leaderLines>
              </c:ext>
            </c:extLst>
          </c:dLbls>
          <c:xVal>
            <c:numRef>
              <c:f>Blad1!$C$3:$C$11</c:f>
              <c:numCache>
                <c:formatCode>General</c:formatCode>
                <c:ptCount val="9"/>
                <c:pt idx="0">
                  <c:v>0.91</c:v>
                </c:pt>
                <c:pt idx="1">
                  <c:v>0.02</c:v>
                </c:pt>
                <c:pt idx="2">
                  <c:v>0.31</c:v>
                </c:pt>
                <c:pt idx="3">
                  <c:v>0.17</c:v>
                </c:pt>
                <c:pt idx="4">
                  <c:v>0.15</c:v>
                </c:pt>
                <c:pt idx="5">
                  <c:v>0.15</c:v>
                </c:pt>
                <c:pt idx="6">
                  <c:v>0.15</c:v>
                </c:pt>
                <c:pt idx="7">
                  <c:v>1</c:v>
                </c:pt>
                <c:pt idx="8">
                  <c:v>0.15</c:v>
                </c:pt>
              </c:numCache>
            </c:numRef>
          </c:xVal>
          <c:yVal>
            <c:numRef>
              <c:f>Blad1!$B$3:$B$11</c:f>
              <c:numCache>
                <c:formatCode>General</c:formatCode>
                <c:ptCount val="9"/>
                <c:pt idx="0">
                  <c:v>55.5</c:v>
                </c:pt>
                <c:pt idx="1">
                  <c:v>67.3</c:v>
                </c:pt>
                <c:pt idx="2">
                  <c:v>58.9</c:v>
                </c:pt>
                <c:pt idx="3">
                  <c:v>60.4</c:v>
                </c:pt>
                <c:pt idx="4">
                  <c:v>46.8</c:v>
                </c:pt>
                <c:pt idx="5">
                  <c:v>90</c:v>
                </c:pt>
                <c:pt idx="6">
                  <c:v>86</c:v>
                </c:pt>
                <c:pt idx="7">
                  <c:v>46.8</c:v>
                </c:pt>
                <c:pt idx="8">
                  <c:v>55</c:v>
                </c:pt>
              </c:numCache>
            </c:numRef>
          </c:yVal>
          <c:bubbleSize>
            <c:numRef>
              <c:f>Blad1!$C$3:$C$11</c:f>
              <c:numCache>
                <c:formatCode>General</c:formatCode>
                <c:ptCount val="9"/>
                <c:pt idx="0">
                  <c:v>0.91</c:v>
                </c:pt>
                <c:pt idx="1">
                  <c:v>0.02</c:v>
                </c:pt>
                <c:pt idx="2">
                  <c:v>0.31</c:v>
                </c:pt>
                <c:pt idx="3">
                  <c:v>0.17</c:v>
                </c:pt>
                <c:pt idx="4">
                  <c:v>0.15</c:v>
                </c:pt>
                <c:pt idx="5">
                  <c:v>0.15</c:v>
                </c:pt>
                <c:pt idx="6">
                  <c:v>0.15</c:v>
                </c:pt>
                <c:pt idx="7">
                  <c:v>1</c:v>
                </c:pt>
                <c:pt idx="8">
                  <c:v>0.15</c:v>
                </c:pt>
              </c:numCache>
            </c:numRef>
          </c:bubbleSize>
          <c:bubble3D val="0"/>
          <c:extLst xmlns:c16r2="http://schemas.microsoft.com/office/drawing/2015/06/chart">
            <c:ext xmlns:c16="http://schemas.microsoft.com/office/drawing/2014/chart" uri="{C3380CC4-5D6E-409C-BE32-E72D297353CC}">
              <c16:uniqueId val="{00000000-C7A6-4E40-8E8D-C91E03935488}"/>
            </c:ext>
            <c:ext xmlns:c15="http://schemas.microsoft.com/office/drawing/2012/chart" uri="{02D57815-91ED-43cb-92C2-25804820EDAC}">
              <c15:datalabelsRange>
                <c15:f>Blad1!$A$3:$A$11</c15:f>
                <c15:dlblRangeCache>
                  <c:ptCount val="9"/>
                  <c:pt idx="0">
                    <c:v>Image</c:v>
                  </c:pt>
                  <c:pt idx="1">
                    <c:v>Förväntningar</c:v>
                  </c:pt>
                  <c:pt idx="2">
                    <c:v>Produktkvalitet</c:v>
                  </c:pt>
                  <c:pt idx="3">
                    <c:v>Service</c:v>
                  </c:pt>
                  <c:pt idx="4">
                    <c:v>Prisvärdhet</c:v>
                  </c:pt>
                  <c:pt idx="5">
                    <c:v>Aspekt X</c:v>
                  </c:pt>
                  <c:pt idx="6">
                    <c:v>Aspekt Y</c:v>
                  </c:pt>
                  <c:pt idx="7">
                    <c:v>Aspekt z</c:v>
                  </c:pt>
                  <c:pt idx="8">
                    <c:v>Aspekt p</c:v>
                  </c:pt>
                </c15:dlblRangeCache>
              </c15:datalabelsRange>
            </c:ext>
          </c:extLst>
        </c:ser>
        <c:dLbls>
          <c:showLegendKey val="0"/>
          <c:showVal val="0"/>
          <c:showCatName val="0"/>
          <c:showSerName val="0"/>
          <c:showPercent val="0"/>
          <c:showBubbleSize val="0"/>
        </c:dLbls>
        <c:bubbleScale val="100"/>
        <c:showNegBubbles val="0"/>
        <c:axId val="858447808"/>
        <c:axId val="858448200"/>
      </c:bubbleChart>
      <c:valAx>
        <c:axId val="858447808"/>
        <c:scaling>
          <c:orientation val="minMax"/>
          <c:min val="0"/>
        </c:scaling>
        <c:delete val="0"/>
        <c:axPos val="b"/>
        <c:majorGridlines>
          <c:spPr>
            <a:ln w="9525" cap="flat" cmpd="sng" algn="ctr">
              <a:solidFill>
                <a:schemeClr val="bg1">
                  <a:lumMod val="85000"/>
                </a:schemeClr>
              </a:solidFill>
              <a:round/>
            </a:ln>
            <a:effectLst/>
          </c:spPr>
        </c:majorGridlines>
        <c:title>
          <c:tx>
            <c:rich>
              <a:bodyPr rot="0" spcFirstLastPara="1" vertOverflow="ellipsis" vert="horz" wrap="square" anchor="ctr" anchorCtr="1"/>
              <a:lstStyle/>
              <a:p>
                <a:pPr>
                  <a:defRPr sz="900" b="1" i="0" u="none" strike="noStrike" kern="1200" baseline="0">
                    <a:solidFill>
                      <a:sysClr val="windowText" lastClr="000000"/>
                    </a:solidFill>
                    <a:latin typeface="+mj-lt"/>
                    <a:ea typeface="+mn-ea"/>
                    <a:cs typeface="+mn-cs"/>
                  </a:defRPr>
                </a:pPr>
                <a:r>
                  <a:rPr lang="sv-SE"/>
                  <a:t>Betydelse</a:t>
                </a:r>
              </a:p>
            </c:rich>
          </c:tx>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j-lt"/>
                  <a:ea typeface="+mn-ea"/>
                  <a:cs typeface="+mn-cs"/>
                </a:defRPr>
              </a:pPr>
              <a:endParaRPr lang="sv-SE"/>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j-lt"/>
                <a:ea typeface="+mn-ea"/>
                <a:cs typeface="+mn-cs"/>
              </a:defRPr>
            </a:pPr>
            <a:endParaRPr lang="sv-SE"/>
          </a:p>
        </c:txPr>
        <c:crossAx val="858448200"/>
        <c:crosses val="autoZero"/>
        <c:crossBetween val="midCat"/>
      </c:valAx>
      <c:valAx>
        <c:axId val="858448200"/>
        <c:scaling>
          <c:orientation val="minMax"/>
          <c:max val="100"/>
          <c:min val="4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ysClr val="windowText" lastClr="000000"/>
                    </a:solidFill>
                    <a:latin typeface="+mj-lt"/>
                    <a:ea typeface="+mn-ea"/>
                    <a:cs typeface="+mn-cs"/>
                  </a:defRPr>
                </a:pPr>
                <a:r>
                  <a:rPr lang="sv-SE"/>
                  <a:t>Betyg</a:t>
                </a:r>
              </a:p>
            </c:rich>
          </c:tx>
          <c:overlay val="0"/>
          <c:spPr>
            <a:noFill/>
            <a:ln>
              <a:noFill/>
            </a:ln>
            <a:effectLst/>
          </c:spPr>
          <c:txPr>
            <a:bodyPr rot="-5400000" spcFirstLastPara="1" vertOverflow="ellipsis" vert="horz" wrap="square" anchor="ctr" anchorCtr="1"/>
            <a:lstStyle/>
            <a:p>
              <a:pPr>
                <a:defRPr sz="900" b="1" i="0" u="none" strike="noStrike" kern="1200" baseline="0">
                  <a:solidFill>
                    <a:sysClr val="windowText" lastClr="000000"/>
                  </a:solidFill>
                  <a:latin typeface="+mj-lt"/>
                  <a:ea typeface="+mn-ea"/>
                  <a:cs typeface="+mn-cs"/>
                </a:defRPr>
              </a:pPr>
              <a:endParaRPr lang="sv-SE"/>
            </a:p>
          </c:txPr>
        </c:title>
        <c:numFmt formatCode="General" sourceLinked="1"/>
        <c:majorTickMark val="none"/>
        <c:minorTickMark val="none"/>
        <c:tickLblPos val="low"/>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j-lt"/>
                <a:ea typeface="+mn-ea"/>
                <a:cs typeface="+mn-cs"/>
              </a:defRPr>
            </a:pPr>
            <a:endParaRPr lang="sv-SE"/>
          </a:p>
        </c:txPr>
        <c:crossAx val="858447808"/>
        <c:crosses val="autoZero"/>
        <c:crossBetween val="midCat"/>
      </c:valAx>
      <c:spPr>
        <a:noFill/>
        <a:ln>
          <a:solidFill>
            <a:schemeClr val="bg1">
              <a:lumMod val="85000"/>
            </a:schemeClr>
          </a:solidFill>
        </a:ln>
        <a:effectLst/>
      </c:spPr>
    </c:plotArea>
    <c:plotVisOnly val="1"/>
    <c:dispBlanksAs val="gap"/>
    <c:showDLblsOverMax val="0"/>
  </c:chart>
  <c:spPr>
    <a:noFill/>
    <a:ln>
      <a:noFill/>
    </a:ln>
    <a:effectLst/>
  </c:spPr>
  <c:txPr>
    <a:bodyPr/>
    <a:lstStyle/>
    <a:p>
      <a:pPr>
        <a:defRPr>
          <a:solidFill>
            <a:sysClr val="windowText" lastClr="000000"/>
          </a:solidFill>
          <a:latin typeface="+mj-lt"/>
        </a:defRPr>
      </a:pPr>
      <a:endParaRPr lang="sv-SE"/>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r>
              <a:rPr lang="sv-SE" sz="800" b="1" i="0" u="none" strike="noStrike" kern="0" cap="none" spc="0" baseline="0" dirty="0">
                <a:solidFill>
                  <a:schemeClr val="tx1"/>
                </a:solidFill>
                <a:latin typeface="+mn-lt"/>
                <a:ea typeface="+mn-ea"/>
                <a:cs typeface="+mn-cs"/>
              </a:rPr>
              <a:t>Image</a:t>
            </a:r>
          </a:p>
          <a:p>
            <a:pPr algn="l" rtl="0">
              <a:defRPr lang="sv-SE" sz="800" kern="0" cap="none" spc="0">
                <a:solidFill>
                  <a:schemeClr val="tx1"/>
                </a:solidFill>
              </a:defRPr>
            </a:pPr>
            <a:r>
              <a:rPr lang="sv-SE" sz="800" b="0" i="0" u="none" strike="noStrike" kern="0" cap="none" spc="0" baseline="0" dirty="0">
                <a:solidFill>
                  <a:schemeClr val="tx1"/>
                </a:solidFill>
                <a:latin typeface="+mn-lt"/>
                <a:ea typeface="+mn-ea"/>
                <a:cs typeface="+mn-cs"/>
              </a:rPr>
              <a:t>Aktör</a:t>
            </a:r>
          </a:p>
        </c:rich>
      </c:tx>
      <c:layout>
        <c:manualLayout>
          <c:xMode val="edge"/>
          <c:yMode val="edge"/>
          <c:x val="2.5940972222222255E-3"/>
          <c:y val="0"/>
        </c:manualLayout>
      </c:layout>
      <c:overlay val="0"/>
      <c:spPr>
        <a:noFill/>
        <a:ln>
          <a:noFill/>
        </a:ln>
        <a:effectLst/>
      </c:spPr>
      <c:txPr>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endParaRPr lang="sv-SE"/>
        </a:p>
      </c:txPr>
    </c:title>
    <c:autoTitleDeleted val="0"/>
    <c:plotArea>
      <c:layout>
        <c:manualLayout>
          <c:layoutTarget val="inner"/>
          <c:xMode val="edge"/>
          <c:yMode val="edge"/>
          <c:x val="0.30840208333333335"/>
          <c:y val="0.24605410856458634"/>
          <c:w val="0.3787861111111111"/>
          <c:h val="0.63811863031663651"/>
        </c:manualLayout>
      </c:layout>
      <c:radarChart>
        <c:radarStyle val="filled"/>
        <c:varyColors val="0"/>
        <c:ser>
          <c:idx val="0"/>
          <c:order val="0"/>
          <c:spPr>
            <a:solidFill>
              <a:schemeClr val="accent4">
                <a:alpha val="50196"/>
              </a:schemeClr>
            </a:solidFill>
            <a:ln w="25400">
              <a:solidFill>
                <a:schemeClr val="accent4"/>
              </a:solidFill>
              <a:prstDash val="sysDot"/>
            </a:ln>
            <a:effectLst/>
          </c:spPr>
          <c:cat>
            <c:strRef>
              <c:f>spindel!$R$4:$R$8</c:f>
              <c:strCache>
                <c:ptCount val="5"/>
                <c:pt idx="0">
                  <c:v>Q4a</c:v>
                </c:pt>
                <c:pt idx="1">
                  <c:v>Q4b</c:v>
                </c:pt>
                <c:pt idx="2">
                  <c:v>Q4c</c:v>
                </c:pt>
                <c:pt idx="3">
                  <c:v>Q4d</c:v>
                </c:pt>
                <c:pt idx="4">
                  <c:v>Q4e</c:v>
                </c:pt>
              </c:strCache>
            </c:strRef>
          </c:cat>
          <c:val>
            <c:numRef>
              <c:f>spindel!$T$4:$T$8</c:f>
              <c:numCache>
                <c:formatCode>General</c:formatCode>
                <c:ptCount val="5"/>
                <c:pt idx="0">
                  <c:v>0.26021285170146274</c:v>
                </c:pt>
                <c:pt idx="1">
                  <c:v>0.26137930570906748</c:v>
                </c:pt>
                <c:pt idx="2">
                  <c:v>0.25312113787654439</c:v>
                </c:pt>
                <c:pt idx="3">
                  <c:v>0.22528670471292536</c:v>
                </c:pt>
                <c:pt idx="4">
                  <c:v>0.222</c:v>
                </c:pt>
              </c:numCache>
            </c:numRef>
          </c:val>
          <c:extLst xmlns:c16r2="http://schemas.microsoft.com/office/drawing/2015/06/chart">
            <c:ext xmlns:c16="http://schemas.microsoft.com/office/drawing/2014/chart" uri="{C3380CC4-5D6E-409C-BE32-E72D297353CC}">
              <c16:uniqueId val="{00000000-2584-4853-A5E6-2DDCBE40CA97}"/>
            </c:ext>
          </c:extLst>
        </c:ser>
        <c:dLbls>
          <c:showLegendKey val="0"/>
          <c:showVal val="0"/>
          <c:showCatName val="0"/>
          <c:showSerName val="0"/>
          <c:showPercent val="0"/>
          <c:showBubbleSize val="0"/>
        </c:dLbls>
        <c:axId val="858448984"/>
        <c:axId val="858449376"/>
      </c:radarChart>
      <c:catAx>
        <c:axId val="858448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sv-SE"/>
          </a:p>
        </c:txPr>
        <c:crossAx val="858449376"/>
        <c:crosses val="autoZero"/>
        <c:auto val="1"/>
        <c:lblAlgn val="ctr"/>
        <c:lblOffset val="100"/>
        <c:noMultiLvlLbl val="0"/>
      </c:catAx>
      <c:valAx>
        <c:axId val="858449376"/>
        <c:scaling>
          <c:orientation val="minMax"/>
        </c:scaling>
        <c:delete val="1"/>
        <c:axPos val="l"/>
        <c:majorGridlines>
          <c:spPr>
            <a:ln w="9525" cap="flat" cmpd="sng" algn="ctr">
              <a:solidFill>
                <a:schemeClr val="tx1"/>
              </a:solidFill>
              <a:round/>
            </a:ln>
            <a:effectLst/>
          </c:spPr>
        </c:majorGridlines>
        <c:numFmt formatCode="General" sourceLinked="1"/>
        <c:majorTickMark val="cross"/>
        <c:minorTickMark val="none"/>
        <c:tickLblPos val="high"/>
        <c:crossAx val="858448984"/>
        <c:crosses val="autoZero"/>
        <c:crossBetween val="between"/>
      </c:valAx>
      <c:spPr>
        <a:noFill/>
        <a:ln>
          <a:noFill/>
        </a:ln>
        <a:effectLst/>
      </c:spPr>
    </c:plotArea>
    <c:plotVisOnly val="1"/>
    <c:dispBlanksAs val="gap"/>
    <c:showDLblsOverMax val="0"/>
  </c:chart>
  <c:spPr>
    <a:solidFill>
      <a:sysClr val="window" lastClr="FFFFFF"/>
    </a:solidFill>
    <a:ln w="3175" cap="flat" cmpd="sng" algn="ctr">
      <a:solidFill>
        <a:schemeClr val="bg1">
          <a:lumMod val="85000"/>
        </a:schemeClr>
      </a:solidFill>
      <a:round/>
    </a:ln>
    <a:effectLst/>
  </c:spPr>
  <c:txPr>
    <a:bodyPr/>
    <a:lstStyle/>
    <a:p>
      <a:pPr>
        <a:defRPr/>
      </a:pPr>
      <a:endParaRPr lang="sv-SE"/>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r>
              <a:rPr lang="sv-SE" sz="800" b="1" i="0" u="none" strike="noStrike" kern="0" cap="none" spc="0" baseline="0" dirty="0">
                <a:solidFill>
                  <a:schemeClr val="tx1"/>
                </a:solidFill>
                <a:latin typeface="+mn-lt"/>
                <a:ea typeface="+mn-ea"/>
                <a:cs typeface="+mn-cs"/>
              </a:rPr>
              <a:t>Förväntningar</a:t>
            </a:r>
          </a:p>
          <a:p>
            <a:pPr algn="l" rtl="0">
              <a:defRPr lang="sv-SE" sz="800" kern="0" cap="none" spc="0">
                <a:solidFill>
                  <a:schemeClr val="tx1"/>
                </a:solidFill>
              </a:defRPr>
            </a:pPr>
            <a:r>
              <a:rPr lang="sv-SE" sz="800" b="0" i="0" u="none" strike="noStrike" kern="0" cap="none" spc="0" baseline="0" dirty="0">
                <a:solidFill>
                  <a:schemeClr val="tx1"/>
                </a:solidFill>
                <a:latin typeface="+mn-lt"/>
                <a:ea typeface="+mn-ea"/>
                <a:cs typeface="+mn-cs"/>
              </a:rPr>
              <a:t>Aktör</a:t>
            </a:r>
          </a:p>
        </c:rich>
      </c:tx>
      <c:layout>
        <c:manualLayout>
          <c:xMode val="edge"/>
          <c:yMode val="edge"/>
          <c:x val="2.5940972222222255E-3"/>
          <c:y val="0"/>
        </c:manualLayout>
      </c:layout>
      <c:overlay val="0"/>
      <c:spPr>
        <a:noFill/>
        <a:ln>
          <a:noFill/>
        </a:ln>
        <a:effectLst/>
      </c:spPr>
      <c:txPr>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endParaRPr lang="sv-SE"/>
        </a:p>
      </c:txPr>
    </c:title>
    <c:autoTitleDeleted val="0"/>
    <c:plotArea>
      <c:layout>
        <c:manualLayout>
          <c:layoutTarget val="inner"/>
          <c:xMode val="edge"/>
          <c:yMode val="edge"/>
          <c:x val="0.30840208333333335"/>
          <c:y val="0.24605410856458634"/>
          <c:w val="0.3787861111111111"/>
          <c:h val="0.63811863031663651"/>
        </c:manualLayout>
      </c:layout>
      <c:radarChart>
        <c:radarStyle val="filled"/>
        <c:varyColors val="0"/>
        <c:ser>
          <c:idx val="0"/>
          <c:order val="0"/>
          <c:spPr>
            <a:solidFill>
              <a:schemeClr val="accent4">
                <a:alpha val="50196"/>
              </a:schemeClr>
            </a:solidFill>
            <a:ln w="25400">
              <a:solidFill>
                <a:schemeClr val="accent4"/>
              </a:solidFill>
              <a:prstDash val="sysDot"/>
            </a:ln>
            <a:effectLst/>
          </c:spPr>
          <c:cat>
            <c:strRef>
              <c:f>spindel!$R$9:$R$11</c:f>
              <c:strCache>
                <c:ptCount val="3"/>
                <c:pt idx="0">
                  <c:v>Q5a</c:v>
                </c:pt>
                <c:pt idx="1">
                  <c:v>Q5b</c:v>
                </c:pt>
                <c:pt idx="2">
                  <c:v>Q5c</c:v>
                </c:pt>
              </c:strCache>
            </c:strRef>
          </c:cat>
          <c:val>
            <c:numRef>
              <c:f>spindel!$T$9:$T$11</c:f>
              <c:numCache>
                <c:formatCode>General</c:formatCode>
                <c:ptCount val="3"/>
                <c:pt idx="0">
                  <c:v>0.32350561985107701</c:v>
                </c:pt>
                <c:pt idx="1">
                  <c:v>0.32936139197936876</c:v>
                </c:pt>
                <c:pt idx="2">
                  <c:v>0.34713298816955424</c:v>
                </c:pt>
              </c:numCache>
            </c:numRef>
          </c:val>
          <c:extLst xmlns:c16r2="http://schemas.microsoft.com/office/drawing/2015/06/chart">
            <c:ext xmlns:c16="http://schemas.microsoft.com/office/drawing/2014/chart" uri="{C3380CC4-5D6E-409C-BE32-E72D297353CC}">
              <c16:uniqueId val="{00000000-FF74-4CDE-B5FE-3360A9964AEB}"/>
            </c:ext>
          </c:extLst>
        </c:ser>
        <c:dLbls>
          <c:showLegendKey val="0"/>
          <c:showVal val="0"/>
          <c:showCatName val="0"/>
          <c:showSerName val="0"/>
          <c:showPercent val="0"/>
          <c:showBubbleSize val="0"/>
        </c:dLbls>
        <c:axId val="858450160"/>
        <c:axId val="858450552"/>
      </c:radarChart>
      <c:catAx>
        <c:axId val="858450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sv-SE"/>
          </a:p>
        </c:txPr>
        <c:crossAx val="858450552"/>
        <c:crosses val="autoZero"/>
        <c:auto val="1"/>
        <c:lblAlgn val="ctr"/>
        <c:lblOffset val="100"/>
        <c:noMultiLvlLbl val="0"/>
      </c:catAx>
      <c:valAx>
        <c:axId val="858450552"/>
        <c:scaling>
          <c:orientation val="minMax"/>
        </c:scaling>
        <c:delete val="1"/>
        <c:axPos val="l"/>
        <c:majorGridlines>
          <c:spPr>
            <a:ln w="9525" cap="flat" cmpd="sng" algn="ctr">
              <a:solidFill>
                <a:schemeClr val="tx1"/>
              </a:solidFill>
              <a:round/>
            </a:ln>
            <a:effectLst/>
          </c:spPr>
        </c:majorGridlines>
        <c:numFmt formatCode="General" sourceLinked="1"/>
        <c:majorTickMark val="cross"/>
        <c:minorTickMark val="none"/>
        <c:tickLblPos val="high"/>
        <c:crossAx val="858450160"/>
        <c:crosses val="autoZero"/>
        <c:crossBetween val="between"/>
      </c:valAx>
      <c:spPr>
        <a:noFill/>
        <a:ln>
          <a:noFill/>
        </a:ln>
        <a:effectLst/>
      </c:spPr>
    </c:plotArea>
    <c:plotVisOnly val="1"/>
    <c:dispBlanksAs val="gap"/>
    <c:showDLblsOverMax val="0"/>
  </c:chart>
  <c:spPr>
    <a:solidFill>
      <a:sysClr val="window" lastClr="FFFFFF"/>
    </a:solidFill>
    <a:ln w="3175" cap="flat" cmpd="sng" algn="ctr">
      <a:solidFill>
        <a:schemeClr val="bg1">
          <a:lumMod val="85000"/>
        </a:schemeClr>
      </a:solidFill>
      <a:round/>
    </a:ln>
    <a:effectLst/>
  </c:spPr>
  <c:txPr>
    <a:bodyPr/>
    <a:lstStyle/>
    <a:p>
      <a:pPr>
        <a:defRPr/>
      </a:pPr>
      <a:endParaRPr lang="sv-SE"/>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r>
              <a:rPr lang="sv-SE" sz="800" b="1" i="0" u="none" strike="noStrike" kern="0" cap="none" spc="0" baseline="0" dirty="0">
                <a:solidFill>
                  <a:schemeClr val="tx1"/>
                </a:solidFill>
                <a:latin typeface="+mn-lt"/>
                <a:ea typeface="+mn-ea"/>
                <a:cs typeface="+mn-cs"/>
              </a:rPr>
              <a:t>Produktkvalitet</a:t>
            </a:r>
          </a:p>
          <a:p>
            <a:pPr algn="l" rtl="0">
              <a:defRPr lang="sv-SE" sz="800" kern="0" cap="none" spc="0">
                <a:solidFill>
                  <a:schemeClr val="tx1"/>
                </a:solidFill>
              </a:defRPr>
            </a:pPr>
            <a:r>
              <a:rPr lang="sv-SE" sz="800" b="0" i="0" u="none" strike="noStrike" kern="0" cap="none" spc="0" baseline="0" dirty="0">
                <a:solidFill>
                  <a:schemeClr val="tx1"/>
                </a:solidFill>
                <a:latin typeface="+mn-lt"/>
                <a:ea typeface="+mn-ea"/>
                <a:cs typeface="+mn-cs"/>
              </a:rPr>
              <a:t>Aktör</a:t>
            </a:r>
          </a:p>
        </c:rich>
      </c:tx>
      <c:layout>
        <c:manualLayout>
          <c:xMode val="edge"/>
          <c:yMode val="edge"/>
          <c:x val="2.5940972222222255E-3"/>
          <c:y val="0"/>
        </c:manualLayout>
      </c:layout>
      <c:overlay val="0"/>
      <c:spPr>
        <a:noFill/>
        <a:ln>
          <a:noFill/>
        </a:ln>
        <a:effectLst/>
      </c:spPr>
      <c:txPr>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endParaRPr lang="sv-SE"/>
        </a:p>
      </c:txPr>
    </c:title>
    <c:autoTitleDeleted val="0"/>
    <c:plotArea>
      <c:layout>
        <c:manualLayout>
          <c:layoutTarget val="inner"/>
          <c:xMode val="edge"/>
          <c:yMode val="edge"/>
          <c:x val="0.30840208333333335"/>
          <c:y val="0.24605410856458634"/>
          <c:w val="0.3787861111111111"/>
          <c:h val="0.63811863031663651"/>
        </c:manualLayout>
      </c:layout>
      <c:radarChart>
        <c:radarStyle val="filled"/>
        <c:varyColors val="0"/>
        <c:ser>
          <c:idx val="0"/>
          <c:order val="0"/>
          <c:spPr>
            <a:solidFill>
              <a:schemeClr val="accent4">
                <a:alpha val="50196"/>
              </a:schemeClr>
            </a:solidFill>
            <a:ln w="25400">
              <a:solidFill>
                <a:schemeClr val="accent4"/>
              </a:solidFill>
              <a:prstDash val="sysDot"/>
            </a:ln>
            <a:effectLst/>
          </c:spPr>
          <c:cat>
            <c:strRef>
              <c:f>spindel!$R$12:$R$14</c:f>
              <c:strCache>
                <c:ptCount val="3"/>
                <c:pt idx="0">
                  <c:v>Q7a</c:v>
                </c:pt>
                <c:pt idx="1">
                  <c:v>Q7b</c:v>
                </c:pt>
                <c:pt idx="2">
                  <c:v>Q7c</c:v>
                </c:pt>
              </c:strCache>
            </c:strRef>
          </c:cat>
          <c:val>
            <c:numRef>
              <c:f>spindel!$T$12:$T$14</c:f>
              <c:numCache>
                <c:formatCode>General</c:formatCode>
                <c:ptCount val="3"/>
                <c:pt idx="0">
                  <c:v>0.3318294340959308</c:v>
                </c:pt>
                <c:pt idx="1">
                  <c:v>0.31800728284994972</c:v>
                </c:pt>
                <c:pt idx="2">
                  <c:v>0.35016328305411942</c:v>
                </c:pt>
              </c:numCache>
            </c:numRef>
          </c:val>
          <c:extLst xmlns:c16r2="http://schemas.microsoft.com/office/drawing/2015/06/chart">
            <c:ext xmlns:c16="http://schemas.microsoft.com/office/drawing/2014/chart" uri="{C3380CC4-5D6E-409C-BE32-E72D297353CC}">
              <c16:uniqueId val="{00000000-D824-492F-8F39-7A7F461BCF69}"/>
            </c:ext>
          </c:extLst>
        </c:ser>
        <c:dLbls>
          <c:showLegendKey val="0"/>
          <c:showVal val="0"/>
          <c:showCatName val="0"/>
          <c:showSerName val="0"/>
          <c:showPercent val="0"/>
          <c:showBubbleSize val="0"/>
        </c:dLbls>
        <c:axId val="865049016"/>
        <c:axId val="865049408"/>
      </c:radarChart>
      <c:catAx>
        <c:axId val="8650490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sv-SE"/>
          </a:p>
        </c:txPr>
        <c:crossAx val="865049408"/>
        <c:crosses val="autoZero"/>
        <c:auto val="1"/>
        <c:lblAlgn val="ctr"/>
        <c:lblOffset val="100"/>
        <c:noMultiLvlLbl val="0"/>
      </c:catAx>
      <c:valAx>
        <c:axId val="865049408"/>
        <c:scaling>
          <c:orientation val="minMax"/>
        </c:scaling>
        <c:delete val="1"/>
        <c:axPos val="l"/>
        <c:majorGridlines>
          <c:spPr>
            <a:ln w="9525" cap="flat" cmpd="sng" algn="ctr">
              <a:solidFill>
                <a:schemeClr val="tx1"/>
              </a:solidFill>
              <a:round/>
            </a:ln>
            <a:effectLst/>
          </c:spPr>
        </c:majorGridlines>
        <c:numFmt formatCode="General" sourceLinked="1"/>
        <c:majorTickMark val="cross"/>
        <c:minorTickMark val="none"/>
        <c:tickLblPos val="high"/>
        <c:crossAx val="865049016"/>
        <c:crosses val="autoZero"/>
        <c:crossBetween val="between"/>
      </c:valAx>
      <c:spPr>
        <a:noFill/>
        <a:ln>
          <a:noFill/>
        </a:ln>
        <a:effectLst/>
      </c:spPr>
    </c:plotArea>
    <c:plotVisOnly val="1"/>
    <c:dispBlanksAs val="gap"/>
    <c:showDLblsOverMax val="0"/>
  </c:chart>
  <c:spPr>
    <a:solidFill>
      <a:sysClr val="window" lastClr="FFFFFF"/>
    </a:solidFill>
    <a:ln w="3175" cap="flat" cmpd="sng" algn="ctr">
      <a:solidFill>
        <a:schemeClr val="bg1">
          <a:lumMod val="85000"/>
        </a:schemeClr>
      </a:solidFill>
      <a:round/>
    </a:ln>
    <a:effectLst/>
  </c:spPr>
  <c:txPr>
    <a:bodyPr/>
    <a:lstStyle/>
    <a:p>
      <a:pPr>
        <a:defRPr/>
      </a:pPr>
      <a:endParaRPr lang="sv-SE"/>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r>
              <a:rPr lang="sv-SE" sz="800" b="1" i="0" u="none" strike="noStrike" kern="0" cap="none" spc="0" baseline="0" dirty="0">
                <a:solidFill>
                  <a:schemeClr val="tx1"/>
                </a:solidFill>
                <a:latin typeface="+mn-lt"/>
                <a:ea typeface="+mn-ea"/>
                <a:cs typeface="+mn-cs"/>
              </a:rPr>
              <a:t>Service</a:t>
            </a:r>
          </a:p>
          <a:p>
            <a:pPr algn="l" rtl="0">
              <a:defRPr lang="sv-SE" sz="800" kern="0" cap="none" spc="0">
                <a:solidFill>
                  <a:schemeClr val="tx1"/>
                </a:solidFill>
              </a:defRPr>
            </a:pPr>
            <a:r>
              <a:rPr lang="sv-SE" sz="800" b="0" i="0" u="none" strike="noStrike" kern="0" cap="none" spc="0" baseline="0" dirty="0">
                <a:solidFill>
                  <a:schemeClr val="tx1"/>
                </a:solidFill>
                <a:latin typeface="+mn-lt"/>
                <a:ea typeface="+mn-ea"/>
                <a:cs typeface="+mn-cs"/>
              </a:rPr>
              <a:t>Aktör</a:t>
            </a:r>
          </a:p>
        </c:rich>
      </c:tx>
      <c:layout>
        <c:manualLayout>
          <c:xMode val="edge"/>
          <c:yMode val="edge"/>
          <c:x val="2.5940972222222255E-3"/>
          <c:y val="0"/>
        </c:manualLayout>
      </c:layout>
      <c:overlay val="0"/>
      <c:spPr>
        <a:noFill/>
        <a:ln>
          <a:noFill/>
        </a:ln>
        <a:effectLst/>
      </c:spPr>
      <c:txPr>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endParaRPr lang="sv-SE"/>
        </a:p>
      </c:txPr>
    </c:title>
    <c:autoTitleDeleted val="0"/>
    <c:plotArea>
      <c:layout>
        <c:manualLayout>
          <c:layoutTarget val="inner"/>
          <c:xMode val="edge"/>
          <c:yMode val="edge"/>
          <c:x val="0.30840208333333335"/>
          <c:y val="0.24605410856458634"/>
          <c:w val="0.3787861111111111"/>
          <c:h val="0.63811863031663651"/>
        </c:manualLayout>
      </c:layout>
      <c:radarChart>
        <c:radarStyle val="filled"/>
        <c:varyColors val="0"/>
        <c:ser>
          <c:idx val="0"/>
          <c:order val="0"/>
          <c:spPr>
            <a:solidFill>
              <a:schemeClr val="accent4">
                <a:alpha val="50196"/>
              </a:schemeClr>
            </a:solidFill>
            <a:ln w="25400">
              <a:solidFill>
                <a:schemeClr val="accent4"/>
              </a:solidFill>
              <a:prstDash val="sysDot"/>
            </a:ln>
            <a:effectLst/>
          </c:spPr>
          <c:cat>
            <c:strRef>
              <c:f>spindel!$R$15:$R$18</c:f>
              <c:strCache>
                <c:ptCount val="4"/>
                <c:pt idx="0">
                  <c:v>Q7d</c:v>
                </c:pt>
                <c:pt idx="1">
                  <c:v>Q7e</c:v>
                </c:pt>
                <c:pt idx="2">
                  <c:v>Q7f</c:v>
                </c:pt>
                <c:pt idx="3">
                  <c:v>Q7g</c:v>
                </c:pt>
              </c:strCache>
            </c:strRef>
          </c:cat>
          <c:val>
            <c:numRef>
              <c:f>spindel!$T$15:$T$18</c:f>
              <c:numCache>
                <c:formatCode>General</c:formatCode>
                <c:ptCount val="4"/>
                <c:pt idx="0">
                  <c:v>0.23260219482229028</c:v>
                </c:pt>
                <c:pt idx="1">
                  <c:v>0.24922403795844686</c:v>
                </c:pt>
                <c:pt idx="2">
                  <c:v>0.25008171536307167</c:v>
                </c:pt>
                <c:pt idx="3">
                  <c:v>0.26809205185619117</c:v>
                </c:pt>
              </c:numCache>
            </c:numRef>
          </c:val>
          <c:extLst xmlns:c16r2="http://schemas.microsoft.com/office/drawing/2015/06/chart">
            <c:ext xmlns:c16="http://schemas.microsoft.com/office/drawing/2014/chart" uri="{C3380CC4-5D6E-409C-BE32-E72D297353CC}">
              <c16:uniqueId val="{00000000-C295-42A1-88D3-E53C10C5799A}"/>
            </c:ext>
          </c:extLst>
        </c:ser>
        <c:dLbls>
          <c:showLegendKey val="0"/>
          <c:showVal val="0"/>
          <c:showCatName val="0"/>
          <c:showSerName val="0"/>
          <c:showPercent val="0"/>
          <c:showBubbleSize val="0"/>
        </c:dLbls>
        <c:axId val="865050192"/>
        <c:axId val="865050584"/>
      </c:radarChart>
      <c:catAx>
        <c:axId val="8650501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sv-SE"/>
          </a:p>
        </c:txPr>
        <c:crossAx val="865050584"/>
        <c:crosses val="autoZero"/>
        <c:auto val="1"/>
        <c:lblAlgn val="ctr"/>
        <c:lblOffset val="100"/>
        <c:noMultiLvlLbl val="0"/>
      </c:catAx>
      <c:valAx>
        <c:axId val="865050584"/>
        <c:scaling>
          <c:orientation val="minMax"/>
        </c:scaling>
        <c:delete val="1"/>
        <c:axPos val="l"/>
        <c:majorGridlines>
          <c:spPr>
            <a:ln w="9525" cap="flat" cmpd="sng" algn="ctr">
              <a:solidFill>
                <a:schemeClr val="tx1"/>
              </a:solidFill>
              <a:round/>
            </a:ln>
            <a:effectLst/>
          </c:spPr>
        </c:majorGridlines>
        <c:numFmt formatCode="General" sourceLinked="1"/>
        <c:majorTickMark val="cross"/>
        <c:minorTickMark val="none"/>
        <c:tickLblPos val="high"/>
        <c:crossAx val="865050192"/>
        <c:crosses val="autoZero"/>
        <c:crossBetween val="between"/>
      </c:valAx>
      <c:spPr>
        <a:noFill/>
        <a:ln>
          <a:noFill/>
        </a:ln>
        <a:effectLst/>
      </c:spPr>
    </c:plotArea>
    <c:plotVisOnly val="1"/>
    <c:dispBlanksAs val="gap"/>
    <c:showDLblsOverMax val="0"/>
  </c:chart>
  <c:spPr>
    <a:solidFill>
      <a:sysClr val="window" lastClr="FFFFFF"/>
    </a:solidFill>
    <a:ln w="3175" cap="flat" cmpd="sng" algn="ctr">
      <a:solidFill>
        <a:schemeClr val="bg1">
          <a:lumMod val="85000"/>
        </a:schemeClr>
      </a:solidFill>
      <a:round/>
    </a:ln>
    <a:effectLst/>
  </c:spPr>
  <c:txPr>
    <a:bodyPr/>
    <a:lstStyle/>
    <a:p>
      <a:pPr>
        <a:defRPr/>
      </a:pPr>
      <a:endParaRPr lang="sv-SE"/>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r>
              <a:rPr lang="sv-SE" sz="800" b="1" i="0" u="none" strike="noStrike" kern="0" cap="none" spc="0" baseline="0" dirty="0">
                <a:solidFill>
                  <a:schemeClr val="tx1"/>
                </a:solidFill>
                <a:latin typeface="+mn-lt"/>
                <a:ea typeface="+mn-ea"/>
                <a:cs typeface="+mn-cs"/>
              </a:rPr>
              <a:t>Prisvärdhet</a:t>
            </a:r>
          </a:p>
          <a:p>
            <a:pPr algn="l" rtl="0">
              <a:defRPr lang="sv-SE" sz="800" kern="0" cap="none" spc="0">
                <a:solidFill>
                  <a:schemeClr val="tx1"/>
                </a:solidFill>
              </a:defRPr>
            </a:pPr>
            <a:r>
              <a:rPr lang="sv-SE" sz="800" b="0" i="0" u="none" strike="noStrike" kern="0" cap="none" spc="0" baseline="0" dirty="0">
                <a:solidFill>
                  <a:schemeClr val="tx1"/>
                </a:solidFill>
                <a:latin typeface="+mn-lt"/>
                <a:ea typeface="+mn-ea"/>
                <a:cs typeface="+mn-cs"/>
              </a:rPr>
              <a:t>Aktör</a:t>
            </a:r>
          </a:p>
        </c:rich>
      </c:tx>
      <c:layout>
        <c:manualLayout>
          <c:xMode val="edge"/>
          <c:yMode val="edge"/>
          <c:x val="2.5940972222222255E-3"/>
          <c:y val="0"/>
        </c:manualLayout>
      </c:layout>
      <c:overlay val="0"/>
      <c:spPr>
        <a:noFill/>
        <a:ln>
          <a:noFill/>
        </a:ln>
        <a:effectLst/>
      </c:spPr>
      <c:txPr>
        <a:bodyPr rot="0" spcFirstLastPara="1" vertOverflow="ellipsis" vert="horz" wrap="square" anchor="ctr" anchorCtr="1"/>
        <a:lstStyle/>
        <a:p>
          <a:pPr algn="l" rtl="0">
            <a:defRPr lang="sv-SE" sz="800" b="1" i="0" u="none" strike="noStrike" kern="0" cap="none" spc="0" baseline="0">
              <a:solidFill>
                <a:schemeClr val="tx1"/>
              </a:solidFill>
              <a:latin typeface="+mn-lt"/>
              <a:ea typeface="+mn-ea"/>
              <a:cs typeface="+mn-cs"/>
            </a:defRPr>
          </a:pPr>
          <a:endParaRPr lang="sv-SE"/>
        </a:p>
      </c:txPr>
    </c:title>
    <c:autoTitleDeleted val="0"/>
    <c:plotArea>
      <c:layout>
        <c:manualLayout>
          <c:layoutTarget val="inner"/>
          <c:xMode val="edge"/>
          <c:yMode val="edge"/>
          <c:x val="0.30840208333333335"/>
          <c:y val="0.24605410856458634"/>
          <c:w val="0.3787861111111111"/>
          <c:h val="0.63811863031663651"/>
        </c:manualLayout>
      </c:layout>
      <c:radarChart>
        <c:radarStyle val="filled"/>
        <c:varyColors val="0"/>
        <c:ser>
          <c:idx val="0"/>
          <c:order val="0"/>
          <c:spPr>
            <a:solidFill>
              <a:schemeClr val="accent4">
                <a:alpha val="50196"/>
              </a:schemeClr>
            </a:solidFill>
            <a:ln w="25400">
              <a:solidFill>
                <a:schemeClr val="accent4"/>
              </a:solidFill>
              <a:prstDash val="sysDot"/>
            </a:ln>
            <a:effectLst/>
          </c:spPr>
          <c:cat>
            <c:strRef>
              <c:f>spindel!$R$19:$R$21</c:f>
              <c:strCache>
                <c:ptCount val="3"/>
                <c:pt idx="0">
                  <c:v>Q8a</c:v>
                </c:pt>
                <c:pt idx="1">
                  <c:v>Q8b</c:v>
                </c:pt>
                <c:pt idx="2">
                  <c:v>Q8c</c:v>
                </c:pt>
              </c:strCache>
            </c:strRef>
          </c:cat>
          <c:val>
            <c:numRef>
              <c:f>spindel!$T$19:$T$21</c:f>
              <c:numCache>
                <c:formatCode>General</c:formatCode>
                <c:ptCount val="3"/>
                <c:pt idx="0">
                  <c:v>0.30504584918478633</c:v>
                </c:pt>
                <c:pt idx="1">
                  <c:v>0.34353301774177381</c:v>
                </c:pt>
                <c:pt idx="2">
                  <c:v>0.35142113307343997</c:v>
                </c:pt>
              </c:numCache>
            </c:numRef>
          </c:val>
          <c:extLst xmlns:c16r2="http://schemas.microsoft.com/office/drawing/2015/06/chart">
            <c:ext xmlns:c16="http://schemas.microsoft.com/office/drawing/2014/chart" uri="{C3380CC4-5D6E-409C-BE32-E72D297353CC}">
              <c16:uniqueId val="{00000000-8084-40C0-A6AE-925432503AA2}"/>
            </c:ext>
          </c:extLst>
        </c:ser>
        <c:dLbls>
          <c:showLegendKey val="0"/>
          <c:showVal val="0"/>
          <c:showCatName val="0"/>
          <c:showSerName val="0"/>
          <c:showPercent val="0"/>
          <c:showBubbleSize val="0"/>
        </c:dLbls>
        <c:axId val="865051368"/>
        <c:axId val="865051760"/>
      </c:radarChart>
      <c:catAx>
        <c:axId val="865051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sv-SE"/>
          </a:p>
        </c:txPr>
        <c:crossAx val="865051760"/>
        <c:crosses val="autoZero"/>
        <c:auto val="1"/>
        <c:lblAlgn val="ctr"/>
        <c:lblOffset val="100"/>
        <c:noMultiLvlLbl val="0"/>
      </c:catAx>
      <c:valAx>
        <c:axId val="865051760"/>
        <c:scaling>
          <c:orientation val="minMax"/>
        </c:scaling>
        <c:delete val="1"/>
        <c:axPos val="l"/>
        <c:majorGridlines>
          <c:spPr>
            <a:ln w="9525" cap="flat" cmpd="sng" algn="ctr">
              <a:solidFill>
                <a:schemeClr val="tx1"/>
              </a:solidFill>
              <a:round/>
            </a:ln>
            <a:effectLst/>
          </c:spPr>
        </c:majorGridlines>
        <c:numFmt formatCode="General" sourceLinked="1"/>
        <c:majorTickMark val="cross"/>
        <c:minorTickMark val="none"/>
        <c:tickLblPos val="high"/>
        <c:crossAx val="865051368"/>
        <c:crosses val="autoZero"/>
        <c:crossBetween val="between"/>
      </c:valAx>
      <c:spPr>
        <a:noFill/>
        <a:ln>
          <a:noFill/>
        </a:ln>
        <a:effectLst/>
      </c:spPr>
    </c:plotArea>
    <c:plotVisOnly val="1"/>
    <c:dispBlanksAs val="gap"/>
    <c:showDLblsOverMax val="0"/>
  </c:chart>
  <c:spPr>
    <a:solidFill>
      <a:sysClr val="window" lastClr="FFFFFF"/>
    </a:solidFill>
    <a:ln w="3175" cap="flat" cmpd="sng" algn="ctr">
      <a:solidFill>
        <a:schemeClr val="bg1">
          <a:lumMod val="85000"/>
        </a:schemeClr>
      </a:solidFill>
      <a:round/>
    </a:ln>
    <a:effectLst/>
  </c:spPr>
  <c:txPr>
    <a:bodyPr/>
    <a:lstStyle/>
    <a:p>
      <a:pPr>
        <a:defRPr/>
      </a:pPr>
      <a:endParaRPr lang="sv-SE"/>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spPr>
            <a:ln w="3175" cap="rnd">
              <a:solidFill>
                <a:srgbClr val="000000"/>
              </a:solidFill>
              <a:round/>
            </a:ln>
            <a:effectLst/>
          </c:spPr>
          <c:marker>
            <c:symbol val="none"/>
          </c:marker>
          <c:dPt>
            <c:idx val="36"/>
            <c:marker>
              <c:symbol val="picture"/>
              <c:spPr>
                <a:blipFill>
                  <a:blip xmlns:r="http://schemas.openxmlformats.org/officeDocument/2006/relationships" r:embed="rId2"/>
                  <a:stretch>
                    <a:fillRect/>
                  </a:stretch>
                </a:blipFill>
                <a:ln w="25400">
                  <a:noFill/>
                </a:ln>
                <a:effectLst/>
              </c:spPr>
            </c:marker>
            <c:bubble3D val="0"/>
            <c:extLst xmlns:c16r2="http://schemas.microsoft.com/office/drawing/2015/06/chart">
              <c:ext xmlns:c16="http://schemas.microsoft.com/office/drawing/2014/chart" uri="{C3380CC4-5D6E-409C-BE32-E72D297353CC}">
                <c16:uniqueId val="{00000000-38EB-4ABB-B790-45C5CEC5B6A8}"/>
              </c:ext>
            </c:extLst>
          </c:dPt>
          <c:xVal>
            <c:numRef>
              <c:f>'[Illustrant felmarginal.xlsx]Histogram'!$J$16:$J$52</c:f>
              <c:numCache>
                <c:formatCode>General</c:formatCode>
                <c:ptCount val="37"/>
                <c:pt idx="0">
                  <c:v>50</c:v>
                </c:pt>
                <c:pt idx="1">
                  <c:v>51</c:v>
                </c:pt>
                <c:pt idx="2">
                  <c:v>52</c:v>
                </c:pt>
                <c:pt idx="3">
                  <c:v>53</c:v>
                </c:pt>
                <c:pt idx="4">
                  <c:v>54</c:v>
                </c:pt>
                <c:pt idx="5">
                  <c:v>55</c:v>
                </c:pt>
                <c:pt idx="6">
                  <c:v>56</c:v>
                </c:pt>
                <c:pt idx="7">
                  <c:v>57</c:v>
                </c:pt>
                <c:pt idx="8">
                  <c:v>58</c:v>
                </c:pt>
                <c:pt idx="9">
                  <c:v>59</c:v>
                </c:pt>
                <c:pt idx="10">
                  <c:v>60</c:v>
                </c:pt>
                <c:pt idx="11">
                  <c:v>61</c:v>
                </c:pt>
                <c:pt idx="12">
                  <c:v>62</c:v>
                </c:pt>
                <c:pt idx="13">
                  <c:v>63</c:v>
                </c:pt>
                <c:pt idx="14">
                  <c:v>64</c:v>
                </c:pt>
                <c:pt idx="15">
                  <c:v>65</c:v>
                </c:pt>
                <c:pt idx="16">
                  <c:v>66</c:v>
                </c:pt>
                <c:pt idx="17">
                  <c:v>67</c:v>
                </c:pt>
                <c:pt idx="18">
                  <c:v>68</c:v>
                </c:pt>
                <c:pt idx="19">
                  <c:v>69</c:v>
                </c:pt>
                <c:pt idx="20">
                  <c:v>70</c:v>
                </c:pt>
                <c:pt idx="21">
                  <c:v>71</c:v>
                </c:pt>
                <c:pt idx="22">
                  <c:v>72</c:v>
                </c:pt>
                <c:pt idx="23">
                  <c:v>73</c:v>
                </c:pt>
                <c:pt idx="24">
                  <c:v>74</c:v>
                </c:pt>
                <c:pt idx="25">
                  <c:v>75</c:v>
                </c:pt>
                <c:pt idx="26">
                  <c:v>76</c:v>
                </c:pt>
                <c:pt idx="27">
                  <c:v>77</c:v>
                </c:pt>
                <c:pt idx="28">
                  <c:v>78</c:v>
                </c:pt>
                <c:pt idx="29">
                  <c:v>79</c:v>
                </c:pt>
                <c:pt idx="30">
                  <c:v>80</c:v>
                </c:pt>
                <c:pt idx="31">
                  <c:v>81</c:v>
                </c:pt>
                <c:pt idx="32">
                  <c:v>82</c:v>
                </c:pt>
                <c:pt idx="33">
                  <c:v>83</c:v>
                </c:pt>
                <c:pt idx="34">
                  <c:v>84</c:v>
                </c:pt>
                <c:pt idx="35">
                  <c:v>85</c:v>
                </c:pt>
                <c:pt idx="36">
                  <c:v>86</c:v>
                </c:pt>
              </c:numCache>
            </c:numRef>
          </c:xVal>
          <c:yVal>
            <c:numRef>
              <c:f>'[Illustrant felmarginal.xlsx]Histogram'!$K$16:$K$52</c:f>
              <c:numCache>
                <c:formatCode>General</c:formatCode>
                <c:ptCount val="37"/>
                <c:pt idx="0">
                  <c:v>1.7313337764746026E-76</c:v>
                </c:pt>
                <c:pt idx="1">
                  <c:v>2.1319779452383676E-70</c:v>
                </c:pt>
                <c:pt idx="2">
                  <c:v>1.4527993280915672E-64</c:v>
                </c:pt>
                <c:pt idx="3">
                  <c:v>5.4783474090796928E-59</c:v>
                </c:pt>
                <c:pt idx="4">
                  <c:v>1.1431797566845145E-53</c:v>
                </c:pt>
                <c:pt idx="5">
                  <c:v>1.3200807495721966E-48</c:v>
                </c:pt>
                <c:pt idx="6">
                  <c:v>8.4354350722226174E-44</c:v>
                </c:pt>
                <c:pt idx="7">
                  <c:v>2.9828780115999804E-39</c:v>
                </c:pt>
                <c:pt idx="8">
                  <c:v>5.8369304040927884E-35</c:v>
                </c:pt>
                <c:pt idx="9">
                  <c:v>6.3205453838239083E-31</c:v>
                </c:pt>
                <c:pt idx="10">
                  <c:v>3.7874386755831707E-27</c:v>
                </c:pt>
                <c:pt idx="11">
                  <c:v>1.255907580837188E-23</c:v>
                </c:pt>
                <c:pt idx="12">
                  <c:v>2.3045745989103854E-20</c:v>
                </c:pt>
                <c:pt idx="13">
                  <c:v>2.3401563601722426E-17</c:v>
                </c:pt>
                <c:pt idx="14">
                  <c:v>1.3149825761778265E-14</c:v>
                </c:pt>
                <c:pt idx="15">
                  <c:v>4.0889908346422025E-12</c:v>
                </c:pt>
                <c:pt idx="16">
                  <c:v>7.0361208874875792E-10</c:v>
                </c:pt>
                <c:pt idx="17">
                  <c:v>6.6999484998063884E-8</c:v>
                </c:pt>
                <c:pt idx="18">
                  <c:v>3.5304547789238796E-6</c:v>
                </c:pt>
                <c:pt idx="19">
                  <c:v>1.0294632751144955E-4</c:v>
                </c:pt>
                <c:pt idx="20">
                  <c:v>1.6611623531375584E-3</c:v>
                </c:pt>
                <c:pt idx="21">
                  <c:v>1.4833181766949203E-2</c:v>
                </c:pt>
                <c:pt idx="22">
                  <c:v>7.3295544206113866E-2</c:v>
                </c:pt>
                <c:pt idx="23">
                  <c:v>0.20042036350633427</c:v>
                </c:pt>
                <c:pt idx="24">
                  <c:v>0.30326838174021259</c:v>
                </c:pt>
                <c:pt idx="25">
                  <c:v>0.25394135864416262</c:v>
                </c:pt>
                <c:pt idx="26">
                  <c:v>0.11766864717665351</c:v>
                </c:pt>
                <c:pt idx="27">
                  <c:v>3.0172347345070242E-2</c:v>
                </c:pt>
                <c:pt idx="28">
                  <c:v>4.2813275305824544E-3</c:v>
                </c:pt>
                <c:pt idx="29">
                  <c:v>3.3617764074732852E-4</c:v>
                </c:pt>
                <c:pt idx="30">
                  <c:v>1.4607645242395964E-5</c:v>
                </c:pt>
                <c:pt idx="31">
                  <c:v>3.512469953659918E-7</c:v>
                </c:pt>
                <c:pt idx="32">
                  <c:v>4.673756038325671E-9</c:v>
                </c:pt>
                <c:pt idx="33">
                  <c:v>3.4414421793478916E-11</c:v>
                </c:pt>
                <c:pt idx="34">
                  <c:v>1.4022838484970156E-13</c:v>
                </c:pt>
                <c:pt idx="35">
                  <c:v>3.1619311064632025E-16</c:v>
                </c:pt>
                <c:pt idx="36">
                  <c:v>3.9453895592928932E-19</c:v>
                </c:pt>
              </c:numCache>
            </c:numRef>
          </c:yVal>
          <c:smooth val="1"/>
          <c:extLst xmlns:c16r2="http://schemas.microsoft.com/office/drawing/2015/06/chart">
            <c:ext xmlns:c16="http://schemas.microsoft.com/office/drawing/2014/chart" uri="{C3380CC4-5D6E-409C-BE32-E72D297353CC}">
              <c16:uniqueId val="{00000001-38EB-4ABB-B790-45C5CEC5B6A8}"/>
            </c:ext>
          </c:extLst>
        </c:ser>
        <c:dLbls>
          <c:showLegendKey val="0"/>
          <c:showVal val="0"/>
          <c:showCatName val="0"/>
          <c:showSerName val="0"/>
          <c:showPercent val="0"/>
          <c:showBubbleSize val="0"/>
        </c:dLbls>
        <c:axId val="637931808"/>
        <c:axId val="637932200"/>
      </c:scatterChart>
      <c:valAx>
        <c:axId val="637931808"/>
        <c:scaling>
          <c:orientation val="minMax"/>
          <c:max val="78"/>
          <c:min val="70"/>
        </c:scaling>
        <c:delete val="0"/>
        <c:axPos val="b"/>
        <c:majorGridlines>
          <c:spPr>
            <a:ln w="3175" cap="flat" cmpd="sng" algn="ctr">
              <a:solidFill>
                <a:sysClr val="window" lastClr="FFFFFF">
                  <a:lumMod val="85000"/>
                </a:sysClr>
              </a:solidFill>
              <a:round/>
            </a:ln>
            <a:effectLst/>
          </c:spPr>
        </c:majorGridlines>
        <c:title>
          <c:tx>
            <c:rich>
              <a:bodyPr/>
              <a:lstStyle/>
              <a:p>
                <a:pPr>
                  <a:defRPr sz="800" b="0">
                    <a:latin typeface="Calibri Light" panose="020F0302020204030204" pitchFamily="34" charset="0"/>
                  </a:defRPr>
                </a:pPr>
                <a:r>
                  <a:rPr lang="sv-SE" sz="800" b="0" dirty="0">
                    <a:latin typeface="Calibri Light" panose="020F0302020204030204" pitchFamily="34" charset="0"/>
                  </a:rPr>
                  <a:t>Index 0-100</a:t>
                </a:r>
              </a:p>
            </c:rich>
          </c:tx>
          <c:overlay val="0"/>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Calibri Light" panose="020F0302020204030204" pitchFamily="34" charset="0"/>
                <a:ea typeface="+mn-ea"/>
                <a:cs typeface="Aparajita" panose="020B0604020202020204" pitchFamily="34" charset="0"/>
              </a:defRPr>
            </a:pPr>
            <a:endParaRPr lang="sv-SE"/>
          </a:p>
        </c:txPr>
        <c:crossAx val="637932200"/>
        <c:crossesAt val="74.2"/>
        <c:crossBetween val="midCat"/>
      </c:valAx>
      <c:valAx>
        <c:axId val="637932200"/>
        <c:scaling>
          <c:orientation val="minMax"/>
          <c:min val="0"/>
        </c:scaling>
        <c:delete val="1"/>
        <c:axPos val="l"/>
        <c:majorGridlines>
          <c:spPr>
            <a:ln w="3175" cap="flat" cmpd="sng" algn="ctr">
              <a:solidFill>
                <a:srgbClr val="000000">
                  <a:lumMod val="15000"/>
                  <a:lumOff val="85000"/>
                </a:srgbClr>
              </a:solidFill>
              <a:round/>
            </a:ln>
            <a:effectLst/>
          </c:spPr>
        </c:majorGridlines>
        <c:numFmt formatCode="#,##0.00" sourceLinked="0"/>
        <c:majorTickMark val="none"/>
        <c:minorTickMark val="none"/>
        <c:tickLblPos val="nextTo"/>
        <c:crossAx val="637931808"/>
        <c:crosses val="autoZero"/>
        <c:crossBetween val="midCat"/>
      </c:valAx>
      <c:spPr>
        <a:solidFill>
          <a:sysClr val="window" lastClr="FFFFFF"/>
        </a:solidFill>
        <a:ln>
          <a:noFill/>
        </a:ln>
        <a:effectLst/>
      </c:spPr>
    </c:plotArea>
    <c:plotVisOnly val="1"/>
    <c:dispBlanksAs val="gap"/>
    <c:showDLblsOverMax val="0"/>
  </c:chart>
  <c:spPr>
    <a:noFill/>
    <a:ln>
      <a:noFill/>
    </a:ln>
    <a:effectLst/>
  </c:spPr>
  <c:txPr>
    <a:bodyPr/>
    <a:lstStyle/>
    <a:p>
      <a:pPr>
        <a:defRPr/>
      </a:pPr>
      <a:endParaRPr lang="sv-SE"/>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sz="800" b="1" i="0" u="none" strike="noStrike" kern="1200" baseline="0">
                <a:solidFill>
                  <a:srgbClr val="000000"/>
                </a:solidFill>
                <a:latin typeface="+mj-lt"/>
                <a:ea typeface="+mn-ea"/>
                <a:cs typeface="+mn-cs"/>
              </a:defRPr>
            </a:pPr>
            <a:r>
              <a:rPr lang="sv-SE" sz="800" dirty="0"/>
              <a:t>Spridning </a:t>
            </a:r>
            <a:r>
              <a:rPr lang="sv-SE" sz="800" b="1" i="0" u="none" strike="noStrike" baseline="0" dirty="0">
                <a:effectLst/>
              </a:rPr>
              <a:t>{Resultatvariabel} </a:t>
            </a:r>
            <a:endParaRPr lang="sv-SE" sz="800" dirty="0"/>
          </a:p>
        </c:rich>
      </c:tx>
      <c:layout>
        <c:manualLayout>
          <c:xMode val="edge"/>
          <c:yMode val="edge"/>
          <c:x val="2.49359521776261E-3"/>
          <c:y val="0"/>
        </c:manualLayout>
      </c:layout>
      <c:overlay val="0"/>
      <c:spPr>
        <a:noFill/>
        <a:ln>
          <a:noFill/>
        </a:ln>
        <a:effectLst/>
      </c:spPr>
      <c:txPr>
        <a:bodyPr rot="0" spcFirstLastPara="1" vertOverflow="ellipsis" vert="horz" wrap="squar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sz="800" b="1" i="0" u="none" strike="noStrike" kern="1200" baseline="0">
              <a:solidFill>
                <a:srgbClr val="000000"/>
              </a:solidFill>
              <a:latin typeface="+mj-lt"/>
              <a:ea typeface="+mn-ea"/>
              <a:cs typeface="+mn-cs"/>
            </a:defRPr>
          </a:pPr>
          <a:endParaRPr lang="sv-SE"/>
        </a:p>
      </c:txPr>
    </c:title>
    <c:autoTitleDeleted val="0"/>
    <c:plotArea>
      <c:layout/>
      <c:barChart>
        <c:barDir val="bar"/>
        <c:grouping val="percentStacked"/>
        <c:varyColors val="0"/>
        <c:ser>
          <c:idx val="0"/>
          <c:order val="0"/>
          <c:tx>
            <c:strRef>
              <c:f>nps_diagram!$C$2</c:f>
              <c:strCache>
                <c:ptCount val="1"/>
                <c:pt idx="0">
                  <c:v>Missnöjd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j-lt"/>
                    <a:ea typeface="+mn-ea"/>
                    <a:cs typeface="+mn-cs"/>
                  </a:defRPr>
                </a:pPr>
                <a:endParaRPr lang="sv-S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nps_diagram!$B$3:$B$7</c:f>
              <c:strCache>
                <c:ptCount val="5"/>
                <c:pt idx="0">
                  <c:v>Aktör 1</c:v>
                </c:pt>
                <c:pt idx="1">
                  <c:v>Aktör 2</c:v>
                </c:pt>
                <c:pt idx="2">
                  <c:v>Aktör 3</c:v>
                </c:pt>
                <c:pt idx="3">
                  <c:v>Aktör 4</c:v>
                </c:pt>
                <c:pt idx="4">
                  <c:v>Aktör 5</c:v>
                </c:pt>
              </c:strCache>
            </c:strRef>
          </c:cat>
          <c:val>
            <c:numRef>
              <c:f>nps_diagram!$C$3:$C$7</c:f>
              <c:numCache>
                <c:formatCode>0.0%</c:formatCode>
                <c:ptCount val="5"/>
                <c:pt idx="0">
                  <c:v>0.54166666666666696</c:v>
                </c:pt>
                <c:pt idx="1">
                  <c:v>0.45588235294117602</c:v>
                </c:pt>
                <c:pt idx="2">
                  <c:v>0.37368421052631601</c:v>
                </c:pt>
                <c:pt idx="3">
                  <c:v>0.52631578947368396</c:v>
                </c:pt>
                <c:pt idx="4">
                  <c:v>0.39114391143911398</c:v>
                </c:pt>
              </c:numCache>
            </c:numRef>
          </c:val>
          <c:extLst xmlns:c16r2="http://schemas.microsoft.com/office/drawing/2015/06/chart">
            <c:ext xmlns:c16="http://schemas.microsoft.com/office/drawing/2014/chart" uri="{C3380CC4-5D6E-409C-BE32-E72D297353CC}">
              <c16:uniqueId val="{00000000-5B4E-4B83-BD3F-1B9F29EA4607}"/>
            </c:ext>
          </c:extLst>
        </c:ser>
        <c:ser>
          <c:idx val="1"/>
          <c:order val="1"/>
          <c:tx>
            <c:strRef>
              <c:f>nps_diagram!$D$2</c:f>
              <c:strCache>
                <c:ptCount val="1"/>
                <c:pt idx="0">
                  <c:v>Nöjd</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j-lt"/>
                    <a:ea typeface="+mn-ea"/>
                    <a:cs typeface="+mn-cs"/>
                  </a:defRPr>
                </a:pPr>
                <a:endParaRPr lang="sv-S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nps_diagram!$B$3:$B$7</c:f>
              <c:strCache>
                <c:ptCount val="5"/>
                <c:pt idx="0">
                  <c:v>Aktör 1</c:v>
                </c:pt>
                <c:pt idx="1">
                  <c:v>Aktör 2</c:v>
                </c:pt>
                <c:pt idx="2">
                  <c:v>Aktör 3</c:v>
                </c:pt>
                <c:pt idx="3">
                  <c:v>Aktör 4</c:v>
                </c:pt>
                <c:pt idx="4">
                  <c:v>Aktör 5</c:v>
                </c:pt>
              </c:strCache>
            </c:strRef>
          </c:cat>
          <c:val>
            <c:numRef>
              <c:f>nps_diagram!$D$3:$D$7</c:f>
              <c:numCache>
                <c:formatCode>0.0%</c:formatCode>
                <c:ptCount val="5"/>
                <c:pt idx="0">
                  <c:v>0.41666666666666702</c:v>
                </c:pt>
                <c:pt idx="1">
                  <c:v>0.45220588235294101</c:v>
                </c:pt>
                <c:pt idx="2">
                  <c:v>0.52631578947368396</c:v>
                </c:pt>
                <c:pt idx="3">
                  <c:v>0.38947368421052603</c:v>
                </c:pt>
                <c:pt idx="4">
                  <c:v>0.50184501845018403</c:v>
                </c:pt>
              </c:numCache>
            </c:numRef>
          </c:val>
          <c:extLst xmlns:c16r2="http://schemas.microsoft.com/office/drawing/2015/06/chart">
            <c:ext xmlns:c16="http://schemas.microsoft.com/office/drawing/2014/chart" uri="{C3380CC4-5D6E-409C-BE32-E72D297353CC}">
              <c16:uniqueId val="{00000001-5B4E-4B83-BD3F-1B9F29EA4607}"/>
            </c:ext>
          </c:extLst>
        </c:ser>
        <c:ser>
          <c:idx val="3"/>
          <c:order val="2"/>
          <c:tx>
            <c:strRef>
              <c:f>nps_diagram!$E$2</c:f>
              <c:strCache>
                <c:ptCount val="1"/>
                <c:pt idx="0">
                  <c:v>Mycket nöjd</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j-lt"/>
                    <a:ea typeface="+mn-ea"/>
                    <a:cs typeface="+mn-cs"/>
                  </a:defRPr>
                </a:pPr>
                <a:endParaRPr lang="sv-S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nps_diagram!$B$3:$B$7</c:f>
              <c:strCache>
                <c:ptCount val="5"/>
                <c:pt idx="0">
                  <c:v>Aktör 1</c:v>
                </c:pt>
                <c:pt idx="1">
                  <c:v>Aktör 2</c:v>
                </c:pt>
                <c:pt idx="2">
                  <c:v>Aktör 3</c:v>
                </c:pt>
                <c:pt idx="3">
                  <c:v>Aktör 4</c:v>
                </c:pt>
                <c:pt idx="4">
                  <c:v>Aktör 5</c:v>
                </c:pt>
              </c:strCache>
            </c:strRef>
          </c:cat>
          <c:val>
            <c:numRef>
              <c:f>nps_diagram!$E$3:$E$7</c:f>
              <c:numCache>
                <c:formatCode>0.0%</c:formatCode>
                <c:ptCount val="5"/>
                <c:pt idx="0">
                  <c:v>4.1666666666666699E-2</c:v>
                </c:pt>
                <c:pt idx="1">
                  <c:v>9.1911764705882401E-2</c:v>
                </c:pt>
                <c:pt idx="2">
                  <c:v>0.1</c:v>
                </c:pt>
                <c:pt idx="3">
                  <c:v>8.42105263157895E-2</c:v>
                </c:pt>
                <c:pt idx="4">
                  <c:v>0.107011070110701</c:v>
                </c:pt>
              </c:numCache>
            </c:numRef>
          </c:val>
          <c:extLst xmlns:c16r2="http://schemas.microsoft.com/office/drawing/2015/06/chart">
            <c:ext xmlns:c16="http://schemas.microsoft.com/office/drawing/2014/chart" uri="{C3380CC4-5D6E-409C-BE32-E72D297353CC}">
              <c16:uniqueId val="{00000002-5B4E-4B83-BD3F-1B9F29EA4607}"/>
            </c:ext>
          </c:extLst>
        </c:ser>
        <c:dLbls>
          <c:showLegendKey val="0"/>
          <c:showVal val="1"/>
          <c:showCatName val="0"/>
          <c:showSerName val="0"/>
          <c:showPercent val="0"/>
          <c:showBubbleSize val="0"/>
        </c:dLbls>
        <c:gapWidth val="75"/>
        <c:overlap val="100"/>
        <c:axId val="798991960"/>
        <c:axId val="798992352"/>
      </c:barChart>
      <c:catAx>
        <c:axId val="798991960"/>
        <c:scaling>
          <c:orientation val="minMax"/>
        </c:scaling>
        <c:delete val="0"/>
        <c:axPos val="l"/>
        <c:numFmt formatCode="General" sourceLinked="1"/>
        <c:majorTickMark val="none"/>
        <c:minorTickMark val="none"/>
        <c:tickLblPos val="nextTo"/>
        <c:spPr>
          <a:noFill/>
          <a:ln w="3175" cap="rnd" cmpd="sng" algn="ctr">
            <a:solidFill>
              <a:schemeClr val="bg2">
                <a:lumMod val="75000"/>
              </a:schemeClr>
            </a:solid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mj-lt"/>
                <a:ea typeface="+mn-ea"/>
                <a:cs typeface="+mn-cs"/>
              </a:defRPr>
            </a:pPr>
            <a:endParaRPr lang="sv-SE"/>
          </a:p>
        </c:txPr>
        <c:crossAx val="798992352"/>
        <c:crosses val="autoZero"/>
        <c:auto val="1"/>
        <c:lblAlgn val="ctr"/>
        <c:lblOffset val="100"/>
        <c:noMultiLvlLbl val="0"/>
      </c:catAx>
      <c:valAx>
        <c:axId val="798992352"/>
        <c:scaling>
          <c:orientation val="minMax"/>
        </c:scaling>
        <c:delete val="0"/>
        <c:axPos val="b"/>
        <c:majorGridlines>
          <c:spPr>
            <a:ln w="3175" cap="rnd" cmpd="sng" algn="ctr">
              <a:solidFill>
                <a:schemeClr val="bg2">
                  <a:lumMod val="75000"/>
                </a:schemeClr>
              </a:solidFill>
              <a:prstDash val="solid"/>
              <a:round/>
            </a:ln>
            <a:effectLst/>
          </c:spPr>
        </c:majorGridlines>
        <c:numFmt formatCode="0%"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mj-lt"/>
                <a:ea typeface="+mn-ea"/>
                <a:cs typeface="+mn-cs"/>
              </a:defRPr>
            </a:pPr>
            <a:endParaRPr lang="sv-SE"/>
          </a:p>
        </c:txPr>
        <c:crossAx val="7989919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j-lt"/>
              <a:ea typeface="+mn-ea"/>
              <a:cs typeface="+mn-cs"/>
            </a:defRPr>
          </a:pPr>
          <a:endParaRPr lang="sv-SE"/>
        </a:p>
      </c:txPr>
    </c:legend>
    <c:plotVisOnly val="1"/>
    <c:dispBlanksAs val="gap"/>
    <c:showDLblsOverMax val="0"/>
  </c:chart>
  <c:spPr>
    <a:noFill/>
    <a:ln w="9525" cap="flat" cmpd="sng" algn="ctr">
      <a:noFill/>
      <a:prstDash val="solid"/>
    </a:ln>
    <a:effectLst/>
  </c:spPr>
  <c:txPr>
    <a:bodyPr/>
    <a:lstStyle/>
    <a:p>
      <a:pPr>
        <a:defRPr sz="800">
          <a:latin typeface="+mj-lt"/>
        </a:defRPr>
      </a:pPr>
      <a:endParaRPr lang="sv-S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r>
              <a:rPr lang="sv-SE" dirty="0"/>
              <a:t>Image</a:t>
            </a:r>
          </a:p>
          <a:p>
            <a:pPr algn="l">
              <a:defRPr sz="800"/>
            </a:pPr>
            <a:r>
              <a:rPr lang="sv-SE" dirty="0"/>
              <a:t>Aktör</a:t>
            </a:r>
          </a:p>
        </c:rich>
      </c:tx>
      <c:layout>
        <c:manualLayout>
          <c:xMode val="edge"/>
          <c:yMode val="edge"/>
          <c:x val="1.971772612214338E-2"/>
          <c:y val="0"/>
        </c:manualLayout>
      </c:layout>
      <c:overlay val="0"/>
      <c:spPr>
        <a:noFill/>
        <a:ln>
          <a:noFill/>
        </a:ln>
        <a:effectLst/>
      </c:spPr>
      <c:txPr>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endParaRPr lang="sv-SE"/>
        </a:p>
      </c:txPr>
    </c:title>
    <c:autoTitleDeleted val="0"/>
    <c:plotArea>
      <c:layout>
        <c:manualLayout>
          <c:layoutTarget val="inner"/>
          <c:xMode val="edge"/>
          <c:yMode val="edge"/>
          <c:x val="0.23242584405861172"/>
          <c:y val="0.17171296296296296"/>
          <c:w val="0.74194434293557698"/>
          <c:h val="0.72088764946048411"/>
        </c:manualLayout>
      </c:layout>
      <c:lineChart>
        <c:grouping val="standard"/>
        <c:varyColors val="0"/>
        <c:ser>
          <c:idx val="0"/>
          <c:order val="0"/>
          <c:tx>
            <c:strRef>
              <c:f>Blad1!$R$3</c:f>
              <c:strCache>
                <c:ptCount val="1"/>
                <c:pt idx="0">
                  <c:v>Image</c:v>
                </c:pt>
              </c:strCache>
            </c:strRef>
          </c:tx>
          <c:spPr>
            <a:ln w="9525" cap="sq">
              <a:solidFill>
                <a:srgbClr val="000000"/>
              </a:solidFill>
              <a:bevel/>
            </a:ln>
            <a:effectLst/>
          </c:spPr>
          <c:marker>
            <c:symbol val="circle"/>
            <c:size val="2"/>
            <c:spPr>
              <a:solidFill>
                <a:srgbClr val="000000"/>
              </a:solidFill>
              <a:ln w="9525">
                <a:solidFill>
                  <a:srgbClr val="000000"/>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Blad1!$Q$4:$Q$8</c:f>
              <c:numCache>
                <c:formatCode>General</c:formatCode>
                <c:ptCount val="5"/>
                <c:pt idx="0">
                  <c:v>2012</c:v>
                </c:pt>
                <c:pt idx="1">
                  <c:v>2013</c:v>
                </c:pt>
                <c:pt idx="2">
                  <c:v>2014</c:v>
                </c:pt>
                <c:pt idx="3">
                  <c:v>2015</c:v>
                </c:pt>
                <c:pt idx="4">
                  <c:v>2016</c:v>
                </c:pt>
              </c:numCache>
            </c:numRef>
          </c:cat>
          <c:val>
            <c:numRef>
              <c:f>Blad1!$R$4:$R$8</c:f>
              <c:numCache>
                <c:formatCode>0.0</c:formatCode>
                <c:ptCount val="5"/>
                <c:pt idx="0">
                  <c:v>-2.6587633555922991</c:v>
                </c:pt>
                <c:pt idx="1">
                  <c:v>-2.6152851734996005</c:v>
                </c:pt>
                <c:pt idx="2">
                  <c:v>-1.9352849129725911</c:v>
                </c:pt>
                <c:pt idx="3">
                  <c:v>-0.89832557757088694</c:v>
                </c:pt>
                <c:pt idx="4">
                  <c:v>2.2959393661068503</c:v>
                </c:pt>
              </c:numCache>
            </c:numRef>
          </c:val>
          <c:smooth val="0"/>
          <c:extLst xmlns:c16r2="http://schemas.microsoft.com/office/drawing/2015/06/chart">
            <c:ext xmlns:c16="http://schemas.microsoft.com/office/drawing/2014/chart" uri="{C3380CC4-5D6E-409C-BE32-E72D297353CC}">
              <c16:uniqueId val="{00000000-7307-4B48-A6C8-532371DC3528}"/>
            </c:ext>
          </c:extLst>
        </c:ser>
        <c:dLbls>
          <c:showLegendKey val="0"/>
          <c:showVal val="1"/>
          <c:showCatName val="0"/>
          <c:showSerName val="0"/>
          <c:showPercent val="0"/>
          <c:showBubbleSize val="0"/>
        </c:dLbls>
        <c:marker val="1"/>
        <c:smooth val="0"/>
        <c:axId val="858358456"/>
        <c:axId val="858358848"/>
      </c:lineChart>
      <c:catAx>
        <c:axId val="858358456"/>
        <c:scaling>
          <c:orientation val="minMax"/>
        </c:scaling>
        <c:delete val="0"/>
        <c:axPos val="b"/>
        <c:numFmt formatCode="General" sourceLinked="1"/>
        <c:majorTickMark val="none"/>
        <c:minorTickMark val="none"/>
        <c:tickLblPos val="low"/>
        <c:spPr>
          <a:noFill/>
          <a:ln w="9525" cap="flat" cmpd="sng" algn="ctr">
            <a:solidFill>
              <a:srgbClr val="000000"/>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858358848"/>
        <c:crosses val="autoZero"/>
        <c:auto val="1"/>
        <c:lblAlgn val="ctr"/>
        <c:lblOffset val="100"/>
        <c:noMultiLvlLbl val="0"/>
      </c:catAx>
      <c:valAx>
        <c:axId val="858358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r>
                  <a:rPr lang="sv-SE" dirty="0"/>
                  <a:t>Indexenheter</a:t>
                </a: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858358456"/>
        <c:crosses val="autoZero"/>
        <c:crossBetween val="between"/>
      </c:valAx>
      <c:spPr>
        <a:solidFill>
          <a:sysClr val="window" lastClr="FFFFFF"/>
        </a:solidFill>
        <a:ln>
          <a:noFill/>
        </a:ln>
        <a:effectLst/>
      </c:spPr>
    </c:plotArea>
    <c:plotVisOnly val="1"/>
    <c:dispBlanksAs val="gap"/>
    <c:showDLblsOverMax val="0"/>
  </c:chart>
  <c:spPr>
    <a:noFill/>
    <a:ln w="9525" cap="flat" cmpd="sng" algn="ctr">
      <a:noFill/>
      <a:round/>
    </a:ln>
    <a:effectLst/>
  </c:spPr>
  <c:txPr>
    <a:bodyPr/>
    <a:lstStyle/>
    <a:p>
      <a:pPr>
        <a:defRPr sz="800">
          <a:solidFill>
            <a:sysClr val="windowText" lastClr="000000"/>
          </a:solidFill>
        </a:defRPr>
      </a:pPr>
      <a:endParaRPr lang="sv-SE"/>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r>
              <a:rPr lang="sv-SE"/>
              <a:t>Förväntningar</a:t>
            </a:r>
          </a:p>
          <a:p>
            <a:pPr algn="l">
              <a:defRPr sz="800"/>
            </a:pPr>
            <a:r>
              <a:rPr lang="sv-SE"/>
              <a:t>Aktör</a:t>
            </a:r>
          </a:p>
        </c:rich>
      </c:tx>
      <c:layout>
        <c:manualLayout>
          <c:xMode val="edge"/>
          <c:yMode val="edge"/>
          <c:x val="1.971772612214338E-2"/>
          <c:y val="0"/>
        </c:manualLayout>
      </c:layout>
      <c:overlay val="0"/>
      <c:spPr>
        <a:noFill/>
        <a:ln>
          <a:noFill/>
        </a:ln>
        <a:effectLst/>
      </c:spPr>
      <c:txPr>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endParaRPr lang="sv-SE"/>
        </a:p>
      </c:txPr>
    </c:title>
    <c:autoTitleDeleted val="0"/>
    <c:plotArea>
      <c:layout>
        <c:manualLayout>
          <c:layoutTarget val="inner"/>
          <c:xMode val="edge"/>
          <c:yMode val="edge"/>
          <c:x val="0.23242584405861172"/>
          <c:y val="0.17171296296296296"/>
          <c:w val="0.74194434293557698"/>
          <c:h val="0.72088764946048411"/>
        </c:manualLayout>
      </c:layout>
      <c:lineChart>
        <c:grouping val="standard"/>
        <c:varyColors val="0"/>
        <c:ser>
          <c:idx val="0"/>
          <c:order val="0"/>
          <c:tx>
            <c:strRef>
              <c:f>Blad1!$S$3</c:f>
              <c:strCache>
                <c:ptCount val="1"/>
                <c:pt idx="0">
                  <c:v>Forventninger</c:v>
                </c:pt>
              </c:strCache>
            </c:strRef>
          </c:tx>
          <c:spPr>
            <a:ln w="9525" cap="sq">
              <a:solidFill>
                <a:srgbClr val="000000"/>
              </a:solidFill>
              <a:bevel/>
            </a:ln>
            <a:effectLst/>
          </c:spPr>
          <c:marker>
            <c:symbol val="circle"/>
            <c:size val="2"/>
            <c:spPr>
              <a:solidFill>
                <a:srgbClr val="000000"/>
              </a:solidFill>
              <a:ln w="9525">
                <a:solidFill>
                  <a:srgbClr val="000000"/>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Blad1!$Q$4:$Q$8</c:f>
              <c:numCache>
                <c:formatCode>General</c:formatCode>
                <c:ptCount val="5"/>
                <c:pt idx="0">
                  <c:v>2012</c:v>
                </c:pt>
                <c:pt idx="1">
                  <c:v>2013</c:v>
                </c:pt>
                <c:pt idx="2">
                  <c:v>2014</c:v>
                </c:pt>
                <c:pt idx="3">
                  <c:v>2015</c:v>
                </c:pt>
                <c:pt idx="4">
                  <c:v>2016</c:v>
                </c:pt>
              </c:numCache>
            </c:numRef>
          </c:cat>
          <c:val>
            <c:numRef>
              <c:f>Blad1!$S$4:$S$9</c:f>
              <c:numCache>
                <c:formatCode>0.0</c:formatCode>
                <c:ptCount val="5"/>
                <c:pt idx="0">
                  <c:v>-1.0071702761274963</c:v>
                </c:pt>
                <c:pt idx="1">
                  <c:v>-0.64098986412099634</c:v>
                </c:pt>
                <c:pt idx="2">
                  <c:v>-1.5956155189520018</c:v>
                </c:pt>
                <c:pt idx="3">
                  <c:v>-4.7467825235788013</c:v>
                </c:pt>
                <c:pt idx="4">
                  <c:v>-1.2025783468416478</c:v>
                </c:pt>
              </c:numCache>
            </c:numRef>
          </c:val>
          <c:smooth val="0"/>
          <c:extLst xmlns:c16r2="http://schemas.microsoft.com/office/drawing/2015/06/chart">
            <c:ext xmlns:c16="http://schemas.microsoft.com/office/drawing/2014/chart" uri="{C3380CC4-5D6E-409C-BE32-E72D297353CC}">
              <c16:uniqueId val="{00000000-DA3F-4758-BBDA-7ABCCFCEABAD}"/>
            </c:ext>
          </c:extLst>
        </c:ser>
        <c:dLbls>
          <c:showLegendKey val="0"/>
          <c:showVal val="1"/>
          <c:showCatName val="0"/>
          <c:showSerName val="0"/>
          <c:showPercent val="0"/>
          <c:showBubbleSize val="0"/>
        </c:dLbls>
        <c:marker val="1"/>
        <c:smooth val="0"/>
        <c:axId val="639593784"/>
        <c:axId val="639594176"/>
      </c:lineChart>
      <c:catAx>
        <c:axId val="639593784"/>
        <c:scaling>
          <c:orientation val="minMax"/>
        </c:scaling>
        <c:delete val="0"/>
        <c:axPos val="b"/>
        <c:numFmt formatCode="General" sourceLinked="1"/>
        <c:majorTickMark val="none"/>
        <c:minorTickMark val="none"/>
        <c:tickLblPos val="low"/>
        <c:spPr>
          <a:noFill/>
          <a:ln w="9525" cap="flat" cmpd="sng" algn="ctr">
            <a:solidFill>
              <a:srgbClr val="000000"/>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639594176"/>
        <c:crosses val="autoZero"/>
        <c:auto val="1"/>
        <c:lblAlgn val="ctr"/>
        <c:lblOffset val="100"/>
        <c:noMultiLvlLbl val="0"/>
      </c:catAx>
      <c:valAx>
        <c:axId val="639594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r>
                  <a:rPr lang="sv-SE" dirty="0"/>
                  <a:t>Indexenheter</a:t>
                </a: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639593784"/>
        <c:crosses val="autoZero"/>
        <c:crossBetween val="between"/>
      </c:valAx>
      <c:spPr>
        <a:solidFill>
          <a:sysClr val="window" lastClr="FFFFFF"/>
        </a:solidFill>
        <a:ln>
          <a:noFill/>
        </a:ln>
        <a:effectLst/>
      </c:spPr>
    </c:plotArea>
    <c:plotVisOnly val="1"/>
    <c:dispBlanksAs val="gap"/>
    <c:showDLblsOverMax val="0"/>
  </c:chart>
  <c:spPr>
    <a:noFill/>
    <a:ln w="9525" cap="flat" cmpd="sng" algn="ctr">
      <a:noFill/>
      <a:round/>
    </a:ln>
    <a:effectLst/>
  </c:spPr>
  <c:txPr>
    <a:bodyPr/>
    <a:lstStyle/>
    <a:p>
      <a:pPr>
        <a:defRPr sz="800">
          <a:solidFill>
            <a:sysClr val="windowText" lastClr="000000"/>
          </a:solidFill>
        </a:defRPr>
      </a:pPr>
      <a:endParaRPr lang="sv-SE"/>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r>
              <a:rPr lang="sv-SE"/>
              <a:t>Produktkvalitet</a:t>
            </a:r>
          </a:p>
          <a:p>
            <a:pPr algn="l">
              <a:defRPr sz="800"/>
            </a:pPr>
            <a:r>
              <a:rPr lang="sv-SE"/>
              <a:t>Aktör</a:t>
            </a:r>
          </a:p>
        </c:rich>
      </c:tx>
      <c:layout>
        <c:manualLayout>
          <c:xMode val="edge"/>
          <c:yMode val="edge"/>
          <c:x val="1.971772612214338E-2"/>
          <c:y val="0"/>
        </c:manualLayout>
      </c:layout>
      <c:overlay val="0"/>
      <c:spPr>
        <a:noFill/>
        <a:ln>
          <a:noFill/>
        </a:ln>
        <a:effectLst/>
      </c:spPr>
      <c:txPr>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endParaRPr lang="sv-SE"/>
        </a:p>
      </c:txPr>
    </c:title>
    <c:autoTitleDeleted val="0"/>
    <c:plotArea>
      <c:layout>
        <c:manualLayout>
          <c:layoutTarget val="inner"/>
          <c:xMode val="edge"/>
          <c:yMode val="edge"/>
          <c:x val="0.23242584405861172"/>
          <c:y val="0.17171296296296296"/>
          <c:w val="0.74194434293557698"/>
          <c:h val="0.72088764946048411"/>
        </c:manualLayout>
      </c:layout>
      <c:lineChart>
        <c:grouping val="standard"/>
        <c:varyColors val="0"/>
        <c:ser>
          <c:idx val="0"/>
          <c:order val="0"/>
          <c:tx>
            <c:strRef>
              <c:f>Blad1!$T$3</c:f>
              <c:strCache>
                <c:ptCount val="1"/>
                <c:pt idx="0">
                  <c:v>Produktkvalitet</c:v>
                </c:pt>
              </c:strCache>
            </c:strRef>
          </c:tx>
          <c:spPr>
            <a:ln w="9525" cap="sq">
              <a:solidFill>
                <a:srgbClr val="000000"/>
              </a:solidFill>
              <a:bevel/>
            </a:ln>
            <a:effectLst/>
          </c:spPr>
          <c:marker>
            <c:symbol val="circle"/>
            <c:size val="2"/>
            <c:spPr>
              <a:solidFill>
                <a:srgbClr val="000000"/>
              </a:solidFill>
              <a:ln w="9525">
                <a:solidFill>
                  <a:srgbClr val="000000"/>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Blad1!$Q$4:$Q$8</c:f>
              <c:numCache>
                <c:formatCode>General</c:formatCode>
                <c:ptCount val="5"/>
                <c:pt idx="0">
                  <c:v>2012</c:v>
                </c:pt>
                <c:pt idx="1">
                  <c:v>2013</c:v>
                </c:pt>
                <c:pt idx="2">
                  <c:v>2014</c:v>
                </c:pt>
                <c:pt idx="3">
                  <c:v>2015</c:v>
                </c:pt>
                <c:pt idx="4">
                  <c:v>2016</c:v>
                </c:pt>
              </c:numCache>
            </c:numRef>
          </c:cat>
          <c:val>
            <c:numRef>
              <c:f>Blad1!$T$4:$T$8</c:f>
              <c:numCache>
                <c:formatCode>0.0</c:formatCode>
                <c:ptCount val="5"/>
                <c:pt idx="0">
                  <c:v>-0.27659686730379462</c:v>
                </c:pt>
                <c:pt idx="1">
                  <c:v>-1.642501159547507</c:v>
                </c:pt>
                <c:pt idx="2">
                  <c:v>-2.8475799746262993</c:v>
                </c:pt>
                <c:pt idx="3">
                  <c:v>-3.5800570402786889</c:v>
                </c:pt>
                <c:pt idx="4">
                  <c:v>0.26399067855744801</c:v>
                </c:pt>
              </c:numCache>
            </c:numRef>
          </c:val>
          <c:smooth val="0"/>
          <c:extLst xmlns:c16r2="http://schemas.microsoft.com/office/drawing/2015/06/chart">
            <c:ext xmlns:c16="http://schemas.microsoft.com/office/drawing/2014/chart" uri="{C3380CC4-5D6E-409C-BE32-E72D297353CC}">
              <c16:uniqueId val="{00000000-7E30-42B7-B95F-AE86C94B09A4}"/>
            </c:ext>
          </c:extLst>
        </c:ser>
        <c:dLbls>
          <c:showLegendKey val="0"/>
          <c:showVal val="1"/>
          <c:showCatName val="0"/>
          <c:showSerName val="0"/>
          <c:showPercent val="0"/>
          <c:showBubbleSize val="0"/>
        </c:dLbls>
        <c:marker val="1"/>
        <c:smooth val="0"/>
        <c:axId val="618842912"/>
        <c:axId val="618843304"/>
      </c:lineChart>
      <c:catAx>
        <c:axId val="618842912"/>
        <c:scaling>
          <c:orientation val="minMax"/>
        </c:scaling>
        <c:delete val="0"/>
        <c:axPos val="b"/>
        <c:numFmt formatCode="General" sourceLinked="1"/>
        <c:majorTickMark val="none"/>
        <c:minorTickMark val="none"/>
        <c:tickLblPos val="low"/>
        <c:spPr>
          <a:noFill/>
          <a:ln w="9525" cap="flat" cmpd="sng" algn="ctr">
            <a:solidFill>
              <a:srgbClr val="000000"/>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618843304"/>
        <c:crosses val="autoZero"/>
        <c:auto val="1"/>
        <c:lblAlgn val="ctr"/>
        <c:lblOffset val="100"/>
        <c:noMultiLvlLbl val="0"/>
      </c:catAx>
      <c:valAx>
        <c:axId val="618843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r>
                  <a:rPr lang="sv-SE" dirty="0"/>
                  <a:t>Indexenheter</a:t>
                </a: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618842912"/>
        <c:crosses val="autoZero"/>
        <c:crossBetween val="between"/>
      </c:valAx>
      <c:spPr>
        <a:solidFill>
          <a:sysClr val="window" lastClr="FFFFFF"/>
        </a:solidFill>
        <a:ln>
          <a:noFill/>
        </a:ln>
        <a:effectLst/>
      </c:spPr>
    </c:plotArea>
    <c:plotVisOnly val="1"/>
    <c:dispBlanksAs val="gap"/>
    <c:showDLblsOverMax val="0"/>
  </c:chart>
  <c:spPr>
    <a:noFill/>
    <a:ln w="9525" cap="flat" cmpd="sng" algn="ctr">
      <a:noFill/>
      <a:round/>
    </a:ln>
    <a:effectLst/>
  </c:spPr>
  <c:txPr>
    <a:bodyPr/>
    <a:lstStyle/>
    <a:p>
      <a:pPr>
        <a:defRPr sz="800">
          <a:solidFill>
            <a:sysClr val="windowText" lastClr="000000"/>
          </a:solidFill>
        </a:defRPr>
      </a:pPr>
      <a:endParaRPr lang="sv-SE"/>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r>
              <a:rPr lang="sv-SE"/>
              <a:t>Service</a:t>
            </a:r>
          </a:p>
          <a:p>
            <a:pPr algn="l">
              <a:defRPr sz="800"/>
            </a:pPr>
            <a:r>
              <a:rPr lang="sv-SE"/>
              <a:t>Aktör</a:t>
            </a:r>
          </a:p>
        </c:rich>
      </c:tx>
      <c:layout>
        <c:manualLayout>
          <c:xMode val="edge"/>
          <c:yMode val="edge"/>
          <c:x val="1.971772612214338E-2"/>
          <c:y val="0"/>
        </c:manualLayout>
      </c:layout>
      <c:overlay val="0"/>
      <c:spPr>
        <a:noFill/>
        <a:ln>
          <a:noFill/>
        </a:ln>
        <a:effectLst/>
      </c:spPr>
      <c:txPr>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endParaRPr lang="sv-SE"/>
        </a:p>
      </c:txPr>
    </c:title>
    <c:autoTitleDeleted val="0"/>
    <c:plotArea>
      <c:layout>
        <c:manualLayout>
          <c:layoutTarget val="inner"/>
          <c:xMode val="edge"/>
          <c:yMode val="edge"/>
          <c:x val="0.23242584405861172"/>
          <c:y val="0.17171296296296296"/>
          <c:w val="0.74194434293557698"/>
          <c:h val="0.72088764946048411"/>
        </c:manualLayout>
      </c:layout>
      <c:lineChart>
        <c:grouping val="standard"/>
        <c:varyColors val="0"/>
        <c:ser>
          <c:idx val="0"/>
          <c:order val="0"/>
          <c:tx>
            <c:strRef>
              <c:f>Blad1!$U$3</c:f>
              <c:strCache>
                <c:ptCount val="1"/>
                <c:pt idx="0">
                  <c:v>Servicekvalitet</c:v>
                </c:pt>
              </c:strCache>
            </c:strRef>
          </c:tx>
          <c:spPr>
            <a:ln w="9525" cap="sq">
              <a:solidFill>
                <a:srgbClr val="000000"/>
              </a:solidFill>
              <a:bevel/>
            </a:ln>
            <a:effectLst/>
          </c:spPr>
          <c:marker>
            <c:symbol val="circle"/>
            <c:size val="2"/>
            <c:spPr>
              <a:solidFill>
                <a:srgbClr val="000000"/>
              </a:solidFill>
              <a:ln w="9525">
                <a:solidFill>
                  <a:srgbClr val="000000"/>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Blad1!$Q$4:$Q$8</c:f>
              <c:numCache>
                <c:formatCode>General</c:formatCode>
                <c:ptCount val="5"/>
                <c:pt idx="0">
                  <c:v>2012</c:v>
                </c:pt>
                <c:pt idx="1">
                  <c:v>2013</c:v>
                </c:pt>
                <c:pt idx="2">
                  <c:v>2014</c:v>
                </c:pt>
                <c:pt idx="3">
                  <c:v>2015</c:v>
                </c:pt>
                <c:pt idx="4">
                  <c:v>2016</c:v>
                </c:pt>
              </c:numCache>
            </c:numRef>
          </c:cat>
          <c:val>
            <c:numRef>
              <c:f>Blad1!$U$4:$U$8</c:f>
              <c:numCache>
                <c:formatCode>0.0</c:formatCode>
                <c:ptCount val="5"/>
                <c:pt idx="0">
                  <c:v>-3.4185112670162994</c:v>
                </c:pt>
                <c:pt idx="1">
                  <c:v>-1.9297420491207049</c:v>
                </c:pt>
                <c:pt idx="2">
                  <c:v>-2.6211134219236101</c:v>
                </c:pt>
                <c:pt idx="3">
                  <c:v>-3.9637714652972988</c:v>
                </c:pt>
                <c:pt idx="4">
                  <c:v>-2.9896523829926736</c:v>
                </c:pt>
              </c:numCache>
            </c:numRef>
          </c:val>
          <c:smooth val="0"/>
          <c:extLst xmlns:c16r2="http://schemas.microsoft.com/office/drawing/2015/06/chart">
            <c:ext xmlns:c16="http://schemas.microsoft.com/office/drawing/2014/chart" uri="{C3380CC4-5D6E-409C-BE32-E72D297353CC}">
              <c16:uniqueId val="{00000000-15F0-43C7-8E03-07047ABC5F8A}"/>
            </c:ext>
          </c:extLst>
        </c:ser>
        <c:dLbls>
          <c:showLegendKey val="0"/>
          <c:showVal val="1"/>
          <c:showCatName val="0"/>
          <c:showSerName val="0"/>
          <c:showPercent val="0"/>
          <c:showBubbleSize val="0"/>
        </c:dLbls>
        <c:marker val="1"/>
        <c:smooth val="0"/>
        <c:axId val="618844872"/>
        <c:axId val="618845264"/>
      </c:lineChart>
      <c:catAx>
        <c:axId val="618844872"/>
        <c:scaling>
          <c:orientation val="minMax"/>
        </c:scaling>
        <c:delete val="0"/>
        <c:axPos val="b"/>
        <c:numFmt formatCode="General" sourceLinked="1"/>
        <c:majorTickMark val="none"/>
        <c:minorTickMark val="none"/>
        <c:tickLblPos val="low"/>
        <c:spPr>
          <a:noFill/>
          <a:ln w="9525" cap="flat" cmpd="sng" algn="ctr">
            <a:solidFill>
              <a:srgbClr val="000000"/>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618845264"/>
        <c:crosses val="autoZero"/>
        <c:auto val="1"/>
        <c:lblAlgn val="ctr"/>
        <c:lblOffset val="100"/>
        <c:noMultiLvlLbl val="0"/>
      </c:catAx>
      <c:valAx>
        <c:axId val="6188452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r>
                  <a:rPr lang="sv-SE" dirty="0"/>
                  <a:t>Indexenheter</a:t>
                </a: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618844872"/>
        <c:crosses val="autoZero"/>
        <c:crossBetween val="between"/>
      </c:valAx>
      <c:spPr>
        <a:solidFill>
          <a:sysClr val="window" lastClr="FFFFFF"/>
        </a:solidFill>
        <a:ln>
          <a:noFill/>
        </a:ln>
        <a:effectLst/>
      </c:spPr>
    </c:plotArea>
    <c:plotVisOnly val="1"/>
    <c:dispBlanksAs val="gap"/>
    <c:showDLblsOverMax val="0"/>
  </c:chart>
  <c:spPr>
    <a:noFill/>
    <a:ln w="9525" cap="flat" cmpd="sng" algn="ctr">
      <a:noFill/>
      <a:round/>
    </a:ln>
    <a:effectLst/>
  </c:spPr>
  <c:txPr>
    <a:bodyPr/>
    <a:lstStyle/>
    <a:p>
      <a:pPr>
        <a:defRPr sz="800">
          <a:solidFill>
            <a:sysClr val="windowText" lastClr="000000"/>
          </a:solidFill>
        </a:defRPr>
      </a:pPr>
      <a:endParaRPr lang="sv-SE"/>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r>
              <a:rPr lang="sv-SE"/>
              <a:t>Prisvärdhet</a:t>
            </a:r>
          </a:p>
          <a:p>
            <a:pPr algn="l">
              <a:defRPr sz="800"/>
            </a:pPr>
            <a:r>
              <a:rPr lang="sv-SE"/>
              <a:t>Aktör</a:t>
            </a:r>
          </a:p>
        </c:rich>
      </c:tx>
      <c:layout>
        <c:manualLayout>
          <c:xMode val="edge"/>
          <c:yMode val="edge"/>
          <c:x val="1.971772612214338E-2"/>
          <c:y val="0"/>
        </c:manualLayout>
      </c:layout>
      <c:overlay val="0"/>
      <c:spPr>
        <a:noFill/>
        <a:ln>
          <a:noFill/>
        </a:ln>
        <a:effectLst/>
      </c:spPr>
      <c:txPr>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endParaRPr lang="sv-SE"/>
        </a:p>
      </c:txPr>
    </c:title>
    <c:autoTitleDeleted val="0"/>
    <c:plotArea>
      <c:layout>
        <c:manualLayout>
          <c:layoutTarget val="inner"/>
          <c:xMode val="edge"/>
          <c:yMode val="edge"/>
          <c:x val="0.23242584405861172"/>
          <c:y val="0.17171296296296296"/>
          <c:w val="0.74194434293557698"/>
          <c:h val="0.72088764946048411"/>
        </c:manualLayout>
      </c:layout>
      <c:lineChart>
        <c:grouping val="standard"/>
        <c:varyColors val="0"/>
        <c:ser>
          <c:idx val="0"/>
          <c:order val="0"/>
          <c:tx>
            <c:strRef>
              <c:f>Blad1!$V$3</c:f>
              <c:strCache>
                <c:ptCount val="1"/>
                <c:pt idx="0">
                  <c:v>Verdi for pengene</c:v>
                </c:pt>
              </c:strCache>
            </c:strRef>
          </c:tx>
          <c:spPr>
            <a:ln w="9525" cap="sq">
              <a:solidFill>
                <a:srgbClr val="000000"/>
              </a:solidFill>
              <a:bevel/>
            </a:ln>
            <a:effectLst/>
          </c:spPr>
          <c:marker>
            <c:symbol val="circle"/>
            <c:size val="2"/>
            <c:spPr>
              <a:solidFill>
                <a:srgbClr val="000000"/>
              </a:solidFill>
              <a:ln w="9525">
                <a:solidFill>
                  <a:srgbClr val="000000"/>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Blad1!$Q$4:$Q$8</c:f>
              <c:numCache>
                <c:formatCode>General</c:formatCode>
                <c:ptCount val="5"/>
                <c:pt idx="0">
                  <c:v>2012</c:v>
                </c:pt>
                <c:pt idx="1">
                  <c:v>2013</c:v>
                </c:pt>
                <c:pt idx="2">
                  <c:v>2014</c:v>
                </c:pt>
                <c:pt idx="3">
                  <c:v>2015</c:v>
                </c:pt>
                <c:pt idx="4">
                  <c:v>2016</c:v>
                </c:pt>
              </c:numCache>
            </c:numRef>
          </c:cat>
          <c:val>
            <c:numRef>
              <c:f>Blad1!$V$4:$V$8</c:f>
              <c:numCache>
                <c:formatCode>0.0</c:formatCode>
                <c:ptCount val="5"/>
                <c:pt idx="0">
                  <c:v>-3.0762500715887882</c:v>
                </c:pt>
                <c:pt idx="1">
                  <c:v>-2.9168073796334966</c:v>
                </c:pt>
                <c:pt idx="2">
                  <c:v>-2.2747658149309018</c:v>
                </c:pt>
                <c:pt idx="3">
                  <c:v>-5.5200869194741955</c:v>
                </c:pt>
                <c:pt idx="4">
                  <c:v>-4.3611995073279246</c:v>
                </c:pt>
              </c:numCache>
            </c:numRef>
          </c:val>
          <c:smooth val="0"/>
          <c:extLst xmlns:c16r2="http://schemas.microsoft.com/office/drawing/2015/06/chart">
            <c:ext xmlns:c16="http://schemas.microsoft.com/office/drawing/2014/chart" uri="{C3380CC4-5D6E-409C-BE32-E72D297353CC}">
              <c16:uniqueId val="{00000000-7405-4D36-A06D-3797BBA5115A}"/>
            </c:ext>
          </c:extLst>
        </c:ser>
        <c:dLbls>
          <c:showLegendKey val="0"/>
          <c:showVal val="1"/>
          <c:showCatName val="0"/>
          <c:showSerName val="0"/>
          <c:showPercent val="0"/>
          <c:showBubbleSize val="0"/>
        </c:dLbls>
        <c:marker val="1"/>
        <c:smooth val="0"/>
        <c:axId val="845655616"/>
        <c:axId val="845656008"/>
      </c:lineChart>
      <c:catAx>
        <c:axId val="845655616"/>
        <c:scaling>
          <c:orientation val="minMax"/>
        </c:scaling>
        <c:delete val="0"/>
        <c:axPos val="b"/>
        <c:numFmt formatCode="General" sourceLinked="1"/>
        <c:majorTickMark val="none"/>
        <c:minorTickMark val="none"/>
        <c:tickLblPos val="low"/>
        <c:spPr>
          <a:noFill/>
          <a:ln w="9525" cap="flat" cmpd="sng" algn="ctr">
            <a:solidFill>
              <a:srgbClr val="000000"/>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845656008"/>
        <c:crosses val="autoZero"/>
        <c:auto val="1"/>
        <c:lblAlgn val="ctr"/>
        <c:lblOffset val="100"/>
        <c:noMultiLvlLbl val="0"/>
      </c:catAx>
      <c:valAx>
        <c:axId val="845656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r>
                  <a:rPr lang="sv-SE" dirty="0"/>
                  <a:t>Indexenheter</a:t>
                </a: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845655616"/>
        <c:crosses val="autoZero"/>
        <c:crossBetween val="between"/>
      </c:valAx>
      <c:spPr>
        <a:solidFill>
          <a:sysClr val="window" lastClr="FFFFFF"/>
        </a:solidFill>
        <a:ln>
          <a:noFill/>
        </a:ln>
        <a:effectLst/>
      </c:spPr>
    </c:plotArea>
    <c:plotVisOnly val="1"/>
    <c:dispBlanksAs val="gap"/>
    <c:showDLblsOverMax val="0"/>
  </c:chart>
  <c:spPr>
    <a:noFill/>
    <a:ln w="9525" cap="flat" cmpd="sng" algn="ctr">
      <a:noFill/>
      <a:round/>
    </a:ln>
    <a:effectLst/>
  </c:spPr>
  <c:txPr>
    <a:bodyPr/>
    <a:lstStyle/>
    <a:p>
      <a:pPr>
        <a:defRPr sz="800">
          <a:solidFill>
            <a:sysClr val="windowText" lastClr="000000"/>
          </a:solidFill>
        </a:defRPr>
      </a:pPr>
      <a:endParaRPr lang="sv-SE"/>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r>
              <a:rPr lang="sv-SE"/>
              <a:t>Nöjdhet</a:t>
            </a:r>
          </a:p>
          <a:p>
            <a:pPr algn="l">
              <a:defRPr sz="800"/>
            </a:pPr>
            <a:r>
              <a:rPr lang="sv-SE"/>
              <a:t>Aktör</a:t>
            </a:r>
          </a:p>
        </c:rich>
      </c:tx>
      <c:layout>
        <c:manualLayout>
          <c:xMode val="edge"/>
          <c:yMode val="edge"/>
          <c:x val="1.971772612214338E-2"/>
          <c:y val="0"/>
        </c:manualLayout>
      </c:layout>
      <c:overlay val="0"/>
      <c:spPr>
        <a:noFill/>
        <a:ln>
          <a:noFill/>
        </a:ln>
        <a:effectLst/>
      </c:spPr>
      <c:txPr>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endParaRPr lang="sv-SE"/>
        </a:p>
      </c:txPr>
    </c:title>
    <c:autoTitleDeleted val="0"/>
    <c:plotArea>
      <c:layout>
        <c:manualLayout>
          <c:layoutTarget val="inner"/>
          <c:xMode val="edge"/>
          <c:yMode val="edge"/>
          <c:x val="0.23242584405861172"/>
          <c:y val="0.17171296296296296"/>
          <c:w val="0.74194434293557698"/>
          <c:h val="0.72088764946048411"/>
        </c:manualLayout>
      </c:layout>
      <c:lineChart>
        <c:grouping val="standard"/>
        <c:varyColors val="0"/>
        <c:ser>
          <c:idx val="0"/>
          <c:order val="0"/>
          <c:tx>
            <c:strRef>
              <c:f>Blad1!$W$3</c:f>
              <c:strCache>
                <c:ptCount val="1"/>
                <c:pt idx="0">
                  <c:v>Kundetilfredshet</c:v>
                </c:pt>
              </c:strCache>
            </c:strRef>
          </c:tx>
          <c:spPr>
            <a:ln w="9525" cap="sq">
              <a:solidFill>
                <a:srgbClr val="000000"/>
              </a:solidFill>
              <a:bevel/>
            </a:ln>
            <a:effectLst/>
          </c:spPr>
          <c:marker>
            <c:symbol val="circle"/>
            <c:size val="2"/>
            <c:spPr>
              <a:solidFill>
                <a:srgbClr val="000000"/>
              </a:solidFill>
              <a:ln w="9525">
                <a:solidFill>
                  <a:srgbClr val="000000"/>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Blad1!$Q$4:$Q$8</c:f>
              <c:numCache>
                <c:formatCode>General</c:formatCode>
                <c:ptCount val="5"/>
                <c:pt idx="0">
                  <c:v>2012</c:v>
                </c:pt>
                <c:pt idx="1">
                  <c:v>2013</c:v>
                </c:pt>
                <c:pt idx="2">
                  <c:v>2014</c:v>
                </c:pt>
                <c:pt idx="3">
                  <c:v>2015</c:v>
                </c:pt>
                <c:pt idx="4">
                  <c:v>2016</c:v>
                </c:pt>
              </c:numCache>
            </c:numRef>
          </c:cat>
          <c:val>
            <c:numRef>
              <c:f>Blad1!$W$4:$W$8</c:f>
              <c:numCache>
                <c:formatCode>0.0</c:formatCode>
                <c:ptCount val="5"/>
                <c:pt idx="0">
                  <c:v>-2.9936992219385985</c:v>
                </c:pt>
                <c:pt idx="1">
                  <c:v>-1.6440306972631049</c:v>
                </c:pt>
                <c:pt idx="2">
                  <c:v>-2.2363728090773947</c:v>
                </c:pt>
                <c:pt idx="3">
                  <c:v>-1.9963993844489067</c:v>
                </c:pt>
                <c:pt idx="4">
                  <c:v>-1.1769520521050651</c:v>
                </c:pt>
              </c:numCache>
            </c:numRef>
          </c:val>
          <c:smooth val="0"/>
          <c:extLst xmlns:c16r2="http://schemas.microsoft.com/office/drawing/2015/06/chart">
            <c:ext xmlns:c16="http://schemas.microsoft.com/office/drawing/2014/chart" uri="{C3380CC4-5D6E-409C-BE32-E72D297353CC}">
              <c16:uniqueId val="{00000000-040D-45ED-9CE3-C04976DA4F12}"/>
            </c:ext>
          </c:extLst>
        </c:ser>
        <c:dLbls>
          <c:showLegendKey val="0"/>
          <c:showVal val="1"/>
          <c:showCatName val="0"/>
          <c:showSerName val="0"/>
          <c:showPercent val="0"/>
          <c:showBubbleSize val="0"/>
        </c:dLbls>
        <c:marker val="1"/>
        <c:smooth val="0"/>
        <c:axId val="845657576"/>
        <c:axId val="845657968"/>
      </c:lineChart>
      <c:catAx>
        <c:axId val="845657576"/>
        <c:scaling>
          <c:orientation val="minMax"/>
        </c:scaling>
        <c:delete val="0"/>
        <c:axPos val="b"/>
        <c:numFmt formatCode="General" sourceLinked="1"/>
        <c:majorTickMark val="none"/>
        <c:minorTickMark val="none"/>
        <c:tickLblPos val="low"/>
        <c:spPr>
          <a:noFill/>
          <a:ln w="9525" cap="flat" cmpd="sng" algn="ctr">
            <a:solidFill>
              <a:srgbClr val="000000"/>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845657968"/>
        <c:crosses val="autoZero"/>
        <c:auto val="1"/>
        <c:lblAlgn val="ctr"/>
        <c:lblOffset val="100"/>
        <c:noMultiLvlLbl val="0"/>
      </c:catAx>
      <c:valAx>
        <c:axId val="845657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r>
                  <a:rPr lang="sv-SE" dirty="0"/>
                  <a:t>Indexenheter</a:t>
                </a: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845657576"/>
        <c:crosses val="autoZero"/>
        <c:crossBetween val="between"/>
      </c:valAx>
      <c:spPr>
        <a:solidFill>
          <a:sysClr val="window" lastClr="FFFFFF"/>
        </a:solidFill>
        <a:ln>
          <a:noFill/>
        </a:ln>
        <a:effectLst/>
      </c:spPr>
    </c:plotArea>
    <c:plotVisOnly val="1"/>
    <c:dispBlanksAs val="gap"/>
    <c:showDLblsOverMax val="0"/>
  </c:chart>
  <c:spPr>
    <a:noFill/>
    <a:ln w="9525" cap="flat" cmpd="sng" algn="ctr">
      <a:noFill/>
      <a:round/>
    </a:ln>
    <a:effectLst/>
  </c:spPr>
  <c:txPr>
    <a:bodyPr/>
    <a:lstStyle/>
    <a:p>
      <a:pPr>
        <a:defRPr sz="800">
          <a:solidFill>
            <a:sysClr val="windowText" lastClr="000000"/>
          </a:solidFill>
        </a:defRPr>
      </a:pPr>
      <a:endParaRPr lang="sv-SE"/>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r>
              <a:rPr lang="sv-SE"/>
              <a:t>Lojalitet</a:t>
            </a:r>
          </a:p>
          <a:p>
            <a:pPr algn="l">
              <a:defRPr sz="800"/>
            </a:pPr>
            <a:r>
              <a:rPr lang="sv-SE"/>
              <a:t>Aktör</a:t>
            </a:r>
          </a:p>
        </c:rich>
      </c:tx>
      <c:layout>
        <c:manualLayout>
          <c:xMode val="edge"/>
          <c:yMode val="edge"/>
          <c:x val="1.971772612214338E-2"/>
          <c:y val="0"/>
        </c:manualLayout>
      </c:layout>
      <c:overlay val="0"/>
      <c:spPr>
        <a:noFill/>
        <a:ln>
          <a:noFill/>
        </a:ln>
        <a:effectLst/>
      </c:spPr>
      <c:txPr>
        <a:bodyPr rot="0" spcFirstLastPara="1" vertOverflow="ellipsis" vert="horz" wrap="square" anchor="ctr" anchorCtr="1"/>
        <a:lstStyle/>
        <a:p>
          <a:pPr algn="l">
            <a:defRPr sz="800" b="0" i="0" u="none" strike="noStrike" kern="1200" spc="0" baseline="0">
              <a:solidFill>
                <a:sysClr val="windowText" lastClr="000000"/>
              </a:solidFill>
              <a:latin typeface="+mn-lt"/>
              <a:ea typeface="+mn-ea"/>
              <a:cs typeface="+mn-cs"/>
            </a:defRPr>
          </a:pPr>
          <a:endParaRPr lang="sv-SE"/>
        </a:p>
      </c:txPr>
    </c:title>
    <c:autoTitleDeleted val="0"/>
    <c:plotArea>
      <c:layout>
        <c:manualLayout>
          <c:layoutTarget val="inner"/>
          <c:xMode val="edge"/>
          <c:yMode val="edge"/>
          <c:x val="0.23242584405861172"/>
          <c:y val="0.17171296296296296"/>
          <c:w val="0.74194434293557698"/>
          <c:h val="0.72088764946048411"/>
        </c:manualLayout>
      </c:layout>
      <c:lineChart>
        <c:grouping val="standard"/>
        <c:varyColors val="0"/>
        <c:ser>
          <c:idx val="0"/>
          <c:order val="0"/>
          <c:tx>
            <c:strRef>
              <c:f>Blad1!$X$3</c:f>
              <c:strCache>
                <c:ptCount val="1"/>
                <c:pt idx="0">
                  <c:v>Lojalitet</c:v>
                </c:pt>
              </c:strCache>
            </c:strRef>
          </c:tx>
          <c:spPr>
            <a:ln w="9525" cap="sq">
              <a:solidFill>
                <a:srgbClr val="000000"/>
              </a:solidFill>
              <a:bevel/>
            </a:ln>
            <a:effectLst/>
          </c:spPr>
          <c:marker>
            <c:symbol val="circle"/>
            <c:size val="2"/>
            <c:spPr>
              <a:solidFill>
                <a:srgbClr val="000000"/>
              </a:solidFill>
              <a:ln w="9525">
                <a:solidFill>
                  <a:srgbClr val="000000"/>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Blad1!$Q$4:$Q$8</c:f>
              <c:numCache>
                <c:formatCode>General</c:formatCode>
                <c:ptCount val="5"/>
                <c:pt idx="0">
                  <c:v>2012</c:v>
                </c:pt>
                <c:pt idx="1">
                  <c:v>2013</c:v>
                </c:pt>
                <c:pt idx="2">
                  <c:v>2014</c:v>
                </c:pt>
                <c:pt idx="3">
                  <c:v>2015</c:v>
                </c:pt>
                <c:pt idx="4">
                  <c:v>2016</c:v>
                </c:pt>
              </c:numCache>
            </c:numRef>
          </c:cat>
          <c:val>
            <c:numRef>
              <c:f>Blad1!$X$4:$X$8</c:f>
              <c:numCache>
                <c:formatCode>0.0</c:formatCode>
                <c:ptCount val="5"/>
                <c:pt idx="0">
                  <c:v>-3.5626486717959978</c:v>
                </c:pt>
                <c:pt idx="1">
                  <c:v>-1.9721542423676937</c:v>
                </c:pt>
                <c:pt idx="2">
                  <c:v>-1.4670487975480029</c:v>
                </c:pt>
                <c:pt idx="3">
                  <c:v>-2.5937878581868006</c:v>
                </c:pt>
                <c:pt idx="4">
                  <c:v>-1.4911780041365716</c:v>
                </c:pt>
              </c:numCache>
            </c:numRef>
          </c:val>
          <c:smooth val="0"/>
          <c:extLst xmlns:c16r2="http://schemas.microsoft.com/office/drawing/2015/06/chart">
            <c:ext xmlns:c16="http://schemas.microsoft.com/office/drawing/2014/chart" uri="{C3380CC4-5D6E-409C-BE32-E72D297353CC}">
              <c16:uniqueId val="{00000000-4ACC-4E5B-938B-6255A379C259}"/>
            </c:ext>
          </c:extLst>
        </c:ser>
        <c:dLbls>
          <c:showLegendKey val="0"/>
          <c:showVal val="1"/>
          <c:showCatName val="0"/>
          <c:showSerName val="0"/>
          <c:showPercent val="0"/>
          <c:showBubbleSize val="0"/>
        </c:dLbls>
        <c:marker val="1"/>
        <c:smooth val="0"/>
        <c:axId val="641941360"/>
        <c:axId val="641941752"/>
      </c:lineChart>
      <c:catAx>
        <c:axId val="641941360"/>
        <c:scaling>
          <c:orientation val="minMax"/>
        </c:scaling>
        <c:delete val="0"/>
        <c:axPos val="b"/>
        <c:numFmt formatCode="General" sourceLinked="1"/>
        <c:majorTickMark val="none"/>
        <c:minorTickMark val="none"/>
        <c:tickLblPos val="low"/>
        <c:spPr>
          <a:noFill/>
          <a:ln w="9525" cap="flat" cmpd="sng" algn="ctr">
            <a:solidFill>
              <a:srgbClr val="000000"/>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641941752"/>
        <c:crosses val="autoZero"/>
        <c:auto val="1"/>
        <c:lblAlgn val="ctr"/>
        <c:lblOffset val="100"/>
        <c:noMultiLvlLbl val="0"/>
      </c:catAx>
      <c:valAx>
        <c:axId val="641941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r>
                  <a:rPr lang="sv-SE" dirty="0"/>
                  <a:t>Indexenheter</a:t>
                </a: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sv-SE"/>
          </a:p>
        </c:txPr>
        <c:crossAx val="641941360"/>
        <c:crosses val="autoZero"/>
        <c:crossBetween val="between"/>
      </c:valAx>
      <c:spPr>
        <a:solidFill>
          <a:sysClr val="window" lastClr="FFFFFF"/>
        </a:solidFill>
        <a:ln>
          <a:noFill/>
        </a:ln>
        <a:effectLst/>
      </c:spPr>
    </c:plotArea>
    <c:plotVisOnly val="1"/>
    <c:dispBlanksAs val="gap"/>
    <c:showDLblsOverMax val="0"/>
  </c:chart>
  <c:spPr>
    <a:noFill/>
    <a:ln w="9525" cap="flat" cmpd="sng" algn="ctr">
      <a:noFill/>
      <a:round/>
    </a:ln>
    <a:effectLst/>
  </c:spPr>
  <c:txPr>
    <a:bodyPr/>
    <a:lstStyle/>
    <a:p>
      <a:pPr>
        <a:defRPr sz="800">
          <a:solidFill>
            <a:sysClr val="windowText" lastClr="000000"/>
          </a:solidFill>
        </a:defRPr>
      </a:pPr>
      <a:endParaRPr lang="sv-S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7">
  <a:schemeClr val="accent4"/>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withinLinear" id="17">
  <a:schemeClr val="accent4"/>
</cs:colorStyle>
</file>

<file path=ppt/charts/colors15.xml><?xml version="1.0" encoding="utf-8"?>
<cs:colorStyle xmlns:cs="http://schemas.microsoft.com/office/drawing/2012/chartStyle" xmlns:a="http://schemas.openxmlformats.org/drawingml/2006/main" meth="withinLinear" id="17">
  <a:schemeClr val="accent4"/>
</cs:colorStyle>
</file>

<file path=ppt/charts/colors16.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101">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8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2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0.51292</cdr:x>
      <cdr:y>0.06848</cdr:y>
    </cdr:from>
    <cdr:to>
      <cdr:x>0.5156</cdr:x>
      <cdr:y>0.73581</cdr:y>
    </cdr:to>
    <cdr:cxnSp macro="">
      <cdr:nvCxnSpPr>
        <cdr:cNvPr id="11" name="Rak pil 7">
          <a:extLst xmlns:a="http://schemas.openxmlformats.org/drawingml/2006/main">
            <a:ext uri="{FF2B5EF4-FFF2-40B4-BE49-F238E27FC236}">
              <a16:creationId xmlns="" xmlns:a16="http://schemas.microsoft.com/office/drawing/2014/main" id="{FAB342D1-DAD7-4BB5-8939-B13A1F2F3A5A}"/>
            </a:ext>
          </a:extLst>
        </cdr:cNvPr>
        <cdr:cNvCxnSpPr/>
      </cdr:nvCxnSpPr>
      <cdr:spPr>
        <a:xfrm xmlns:a="http://schemas.openxmlformats.org/drawingml/2006/main" flipV="1">
          <a:off x="1823639" y="134025"/>
          <a:ext cx="9525" cy="1306064"/>
        </a:xfrm>
        <a:prstGeom xmlns:a="http://schemas.openxmlformats.org/drawingml/2006/main" prst="straightConnector1">
          <a:avLst/>
        </a:prstGeom>
        <a:ln xmlns:a="http://schemas.openxmlformats.org/drawingml/2006/main" w="9525">
          <a:solidFill>
            <a:schemeClr val="tx1"/>
          </a:solidFill>
          <a:prstDash val="solid"/>
          <a:headEnd type="none"/>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0.28922</cdr:x>
      <cdr:y>0.07138</cdr:y>
    </cdr:from>
    <cdr:to>
      <cdr:x>0.74466</cdr:x>
      <cdr:y>0.74554</cdr:y>
    </cdr:to>
    <cdr:sp macro="" textlink="">
      <cdr:nvSpPr>
        <cdr:cNvPr id="17" name="Rektangel 16"/>
        <cdr:cNvSpPr/>
      </cdr:nvSpPr>
      <cdr:spPr>
        <a:xfrm xmlns:a="http://schemas.openxmlformats.org/drawingml/2006/main">
          <a:off x="1028301" y="139695"/>
          <a:ext cx="1619250" cy="1319444"/>
        </a:xfrm>
        <a:prstGeom xmlns:a="http://schemas.openxmlformats.org/drawingml/2006/main" prst="rect">
          <a:avLst/>
        </a:prstGeom>
        <a:solidFill xmlns:a="http://schemas.openxmlformats.org/drawingml/2006/main">
          <a:schemeClr val="accent6">
            <a:alpha val="30000"/>
          </a:schemeClr>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sv-SE"/>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sv-SE" dirty="0">
              <a:latin typeface="Calibri Light" panose="020F0302020204030204" pitchFamily="34" charset="0"/>
            </a:endParaRPr>
          </a:p>
        </p:txBody>
      </p:sp>
      <p:sp>
        <p:nvSpPr>
          <p:cNvPr id="3" name="Platshållare för datum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A9CA756-ABA5-814B-9C06-02A19ACE3030}" type="datetimeFigureOut">
              <a:rPr lang="sv-SE" smtClean="0">
                <a:latin typeface="Calibri Light" panose="020F0302020204030204" pitchFamily="34" charset="0"/>
              </a:rPr>
              <a:t>2018-04-03</a:t>
            </a:fld>
            <a:endParaRPr lang="sv-SE" dirty="0">
              <a:latin typeface="Calibri Light" panose="020F0302020204030204" pitchFamily="34" charset="0"/>
            </a:endParaRPr>
          </a:p>
        </p:txBody>
      </p:sp>
      <p:sp>
        <p:nvSpPr>
          <p:cNvPr id="4" name="Platshållare för sidfot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sv-SE" dirty="0">
              <a:latin typeface="Calibri Light" panose="020F0302020204030204" pitchFamily="34" charset="0"/>
            </a:endParaRPr>
          </a:p>
        </p:txBody>
      </p:sp>
      <p:sp>
        <p:nvSpPr>
          <p:cNvPr id="5" name="Platshållare för bildnumm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899C5EE-9BFA-7547-B0C4-71CA87248A4B}" type="slidenum">
              <a:rPr lang="sv-SE" smtClean="0">
                <a:latin typeface="Calibri Light" panose="020F0302020204030204" pitchFamily="34" charset="0"/>
              </a:rPr>
              <a:t>‹#›</a:t>
            </a:fld>
            <a:endParaRPr lang="sv-SE" dirty="0">
              <a:latin typeface="Calibri Light" panose="020F0302020204030204" pitchFamily="34" charset="0"/>
            </a:endParaRPr>
          </a:p>
        </p:txBody>
      </p:sp>
    </p:spTree>
    <p:extLst>
      <p:ext uri="{BB962C8B-B14F-4D97-AF65-F5344CB8AC3E}">
        <p14:creationId xmlns:p14="http://schemas.microsoft.com/office/powerpoint/2010/main" val="25241334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Calibri Light" panose="020F0302020204030204" pitchFamily="34" charset="0"/>
              </a:defRPr>
            </a:lvl1pPr>
          </a:lstStyle>
          <a:p>
            <a:endParaRPr lang="sv-SE" dirty="0"/>
          </a:p>
        </p:txBody>
      </p:sp>
      <p:sp>
        <p:nvSpPr>
          <p:cNvPr id="3" name="Platshållare för datum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Calibri Light" panose="020F0302020204030204" pitchFamily="34" charset="0"/>
              </a:defRPr>
            </a:lvl1pPr>
          </a:lstStyle>
          <a:p>
            <a:fld id="{AC79EEAB-DB18-3C48-9559-8099924C0E05}" type="datetimeFigureOut">
              <a:rPr lang="sv-SE" smtClean="0"/>
              <a:pPr/>
              <a:t>2018-04-03</a:t>
            </a:fld>
            <a:endParaRPr lang="sv-SE" dirty="0"/>
          </a:p>
        </p:txBody>
      </p:sp>
      <p:sp>
        <p:nvSpPr>
          <p:cNvPr id="4" name="Platshållare för bildobjekt 3"/>
          <p:cNvSpPr>
            <a:spLocks noGrp="1" noRot="1" noChangeAspect="1"/>
          </p:cNvSpPr>
          <p:nvPr>
            <p:ph type="sldImg" idx="2"/>
          </p:nvPr>
        </p:nvSpPr>
        <p:spPr>
          <a:xfrm>
            <a:off x="420688" y="744538"/>
            <a:ext cx="5956300" cy="3722687"/>
          </a:xfrm>
          <a:prstGeom prst="rect">
            <a:avLst/>
          </a:prstGeom>
          <a:noFill/>
          <a:ln w="12700">
            <a:solidFill>
              <a:prstClr val="black"/>
            </a:solidFill>
          </a:ln>
        </p:spPr>
        <p:txBody>
          <a:bodyPr vert="horz" lIns="91440" tIns="45720" rIns="91440" bIns="45720" rtlCol="0" anchor="ctr"/>
          <a:lstStyle/>
          <a:p>
            <a:endParaRPr lang="sv-SE" dirty="0"/>
          </a:p>
        </p:txBody>
      </p:sp>
      <p:sp>
        <p:nvSpPr>
          <p:cNvPr id="5" name="Platshållare för anteckninga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6" name="Platshållare för sidfot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Calibri Light" panose="020F0302020204030204" pitchFamily="34" charset="0"/>
              </a:defRPr>
            </a:lvl1pPr>
          </a:lstStyle>
          <a:p>
            <a:endParaRPr lang="sv-SE" dirty="0"/>
          </a:p>
        </p:txBody>
      </p:sp>
      <p:sp>
        <p:nvSpPr>
          <p:cNvPr id="7" name="Platshållare för bildnumm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Calibri Light" panose="020F0302020204030204" pitchFamily="34" charset="0"/>
              </a:defRPr>
            </a:lvl1pPr>
          </a:lstStyle>
          <a:p>
            <a:fld id="{A89A8768-7BC7-7D49-B6EE-623474604E7C}" type="slidenum">
              <a:rPr lang="sv-SE" smtClean="0"/>
              <a:pPr/>
              <a:t>‹#›</a:t>
            </a:fld>
            <a:endParaRPr lang="sv-SE" dirty="0"/>
          </a:p>
        </p:txBody>
      </p:sp>
    </p:spTree>
    <p:extLst>
      <p:ext uri="{BB962C8B-B14F-4D97-AF65-F5344CB8AC3E}">
        <p14:creationId xmlns:p14="http://schemas.microsoft.com/office/powerpoint/2010/main" val="314595973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Calibri Light" panose="020F0302020204030204" pitchFamily="34" charset="0"/>
        <a:ea typeface="+mn-ea"/>
        <a:cs typeface="+mn-cs"/>
      </a:defRPr>
    </a:lvl1pPr>
    <a:lvl2pPr marL="457200" algn="l" defTabSz="457200" rtl="0" eaLnBrk="1" latinLnBrk="0" hangingPunct="1">
      <a:defRPr sz="1200" kern="1200">
        <a:solidFill>
          <a:schemeClr val="tx1"/>
        </a:solidFill>
        <a:latin typeface="Calibri Light" panose="020F0302020204030204" pitchFamily="34" charset="0"/>
        <a:ea typeface="+mn-ea"/>
        <a:cs typeface="+mn-cs"/>
      </a:defRPr>
    </a:lvl2pPr>
    <a:lvl3pPr marL="914400" algn="l" defTabSz="457200" rtl="0" eaLnBrk="1" latinLnBrk="0" hangingPunct="1">
      <a:defRPr sz="1200" kern="1200">
        <a:solidFill>
          <a:schemeClr val="tx1"/>
        </a:solidFill>
        <a:latin typeface="Calibri Light" panose="020F0302020204030204" pitchFamily="34" charset="0"/>
        <a:ea typeface="+mn-ea"/>
        <a:cs typeface="+mn-cs"/>
      </a:defRPr>
    </a:lvl3pPr>
    <a:lvl4pPr marL="1371600" algn="l" defTabSz="457200" rtl="0" eaLnBrk="1" latinLnBrk="0" hangingPunct="1">
      <a:defRPr sz="1200" kern="1200">
        <a:solidFill>
          <a:schemeClr val="tx1"/>
        </a:solidFill>
        <a:latin typeface="Calibri Light" panose="020F0302020204030204" pitchFamily="34" charset="0"/>
        <a:ea typeface="+mn-ea"/>
        <a:cs typeface="+mn-cs"/>
      </a:defRPr>
    </a:lvl4pPr>
    <a:lvl5pPr marL="1828800" algn="l" defTabSz="457200" rtl="0" eaLnBrk="1" latinLnBrk="0" hangingPunct="1">
      <a:defRPr sz="1200" kern="1200">
        <a:solidFill>
          <a:schemeClr val="tx1"/>
        </a:solidFill>
        <a:latin typeface="Calibri Light" panose="020F030202020403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1</a:t>
            </a:fld>
            <a:endParaRPr lang="sv-SE" dirty="0"/>
          </a:p>
        </p:txBody>
      </p:sp>
    </p:spTree>
    <p:extLst>
      <p:ext uri="{BB962C8B-B14F-4D97-AF65-F5344CB8AC3E}">
        <p14:creationId xmlns:p14="http://schemas.microsoft.com/office/powerpoint/2010/main" val="3691461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10</a:t>
            </a:fld>
            <a:endParaRPr lang="sv-SE" dirty="0"/>
          </a:p>
        </p:txBody>
      </p:sp>
    </p:spTree>
    <p:extLst>
      <p:ext uri="{BB962C8B-B14F-4D97-AF65-F5344CB8AC3E}">
        <p14:creationId xmlns:p14="http://schemas.microsoft.com/office/powerpoint/2010/main" val="2203801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11</a:t>
            </a:fld>
            <a:endParaRPr lang="sv-SE" dirty="0"/>
          </a:p>
        </p:txBody>
      </p:sp>
    </p:spTree>
    <p:extLst>
      <p:ext uri="{BB962C8B-B14F-4D97-AF65-F5344CB8AC3E}">
        <p14:creationId xmlns:p14="http://schemas.microsoft.com/office/powerpoint/2010/main" val="793329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13</a:t>
            </a:fld>
            <a:endParaRPr lang="sv-SE" dirty="0"/>
          </a:p>
        </p:txBody>
      </p:sp>
    </p:spTree>
    <p:extLst>
      <p:ext uri="{BB962C8B-B14F-4D97-AF65-F5344CB8AC3E}">
        <p14:creationId xmlns:p14="http://schemas.microsoft.com/office/powerpoint/2010/main" val="621304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14</a:t>
            </a:fld>
            <a:endParaRPr lang="sv-SE" dirty="0"/>
          </a:p>
        </p:txBody>
      </p:sp>
    </p:spTree>
    <p:extLst>
      <p:ext uri="{BB962C8B-B14F-4D97-AF65-F5344CB8AC3E}">
        <p14:creationId xmlns:p14="http://schemas.microsoft.com/office/powerpoint/2010/main" val="4256352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15</a:t>
            </a:fld>
            <a:endParaRPr lang="sv-SE" dirty="0"/>
          </a:p>
        </p:txBody>
      </p:sp>
    </p:spTree>
    <p:extLst>
      <p:ext uri="{BB962C8B-B14F-4D97-AF65-F5344CB8AC3E}">
        <p14:creationId xmlns:p14="http://schemas.microsoft.com/office/powerpoint/2010/main" val="108828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16</a:t>
            </a:fld>
            <a:endParaRPr lang="sv-SE" dirty="0"/>
          </a:p>
        </p:txBody>
      </p:sp>
    </p:spTree>
    <p:extLst>
      <p:ext uri="{BB962C8B-B14F-4D97-AF65-F5344CB8AC3E}">
        <p14:creationId xmlns:p14="http://schemas.microsoft.com/office/powerpoint/2010/main" val="2008585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17</a:t>
            </a:fld>
            <a:endParaRPr lang="sv-SE" dirty="0"/>
          </a:p>
        </p:txBody>
      </p:sp>
    </p:spTree>
    <p:extLst>
      <p:ext uri="{BB962C8B-B14F-4D97-AF65-F5344CB8AC3E}">
        <p14:creationId xmlns:p14="http://schemas.microsoft.com/office/powerpoint/2010/main" val="2296179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19</a:t>
            </a:fld>
            <a:endParaRPr lang="sv-SE" dirty="0"/>
          </a:p>
        </p:txBody>
      </p:sp>
    </p:spTree>
    <p:extLst>
      <p:ext uri="{BB962C8B-B14F-4D97-AF65-F5344CB8AC3E}">
        <p14:creationId xmlns:p14="http://schemas.microsoft.com/office/powerpoint/2010/main" val="3712054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20</a:t>
            </a:fld>
            <a:endParaRPr lang="sv-SE" dirty="0"/>
          </a:p>
        </p:txBody>
      </p:sp>
    </p:spTree>
    <p:extLst>
      <p:ext uri="{BB962C8B-B14F-4D97-AF65-F5344CB8AC3E}">
        <p14:creationId xmlns:p14="http://schemas.microsoft.com/office/powerpoint/2010/main" val="345614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21</a:t>
            </a:fld>
            <a:endParaRPr lang="sv-SE" dirty="0"/>
          </a:p>
        </p:txBody>
      </p:sp>
    </p:spTree>
    <p:extLst>
      <p:ext uri="{BB962C8B-B14F-4D97-AF65-F5344CB8AC3E}">
        <p14:creationId xmlns:p14="http://schemas.microsoft.com/office/powerpoint/2010/main" val="217297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2</a:t>
            </a:fld>
            <a:endParaRPr lang="sv-SE" dirty="0"/>
          </a:p>
        </p:txBody>
      </p:sp>
    </p:spTree>
    <p:extLst>
      <p:ext uri="{BB962C8B-B14F-4D97-AF65-F5344CB8AC3E}">
        <p14:creationId xmlns:p14="http://schemas.microsoft.com/office/powerpoint/2010/main" val="3082198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22</a:t>
            </a:fld>
            <a:endParaRPr lang="sv-SE" dirty="0"/>
          </a:p>
        </p:txBody>
      </p:sp>
    </p:spTree>
    <p:extLst>
      <p:ext uri="{BB962C8B-B14F-4D97-AF65-F5344CB8AC3E}">
        <p14:creationId xmlns:p14="http://schemas.microsoft.com/office/powerpoint/2010/main" val="223123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28</a:t>
            </a:fld>
            <a:endParaRPr lang="sv-SE" dirty="0"/>
          </a:p>
        </p:txBody>
      </p:sp>
    </p:spTree>
    <p:extLst>
      <p:ext uri="{BB962C8B-B14F-4D97-AF65-F5344CB8AC3E}">
        <p14:creationId xmlns:p14="http://schemas.microsoft.com/office/powerpoint/2010/main" val="497540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29</a:t>
            </a:fld>
            <a:endParaRPr lang="sv-SE" dirty="0"/>
          </a:p>
        </p:txBody>
      </p:sp>
    </p:spTree>
    <p:extLst>
      <p:ext uri="{BB962C8B-B14F-4D97-AF65-F5344CB8AC3E}">
        <p14:creationId xmlns:p14="http://schemas.microsoft.com/office/powerpoint/2010/main" val="2133529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r>
              <a:rPr lang="sv-SE" dirty="0"/>
              <a:t>Ta till</a:t>
            </a:r>
            <a:r>
              <a:rPr lang="sv-SE" baseline="0" dirty="0"/>
              <a:t> vara kundernas synvinkel</a:t>
            </a:r>
            <a:endParaRPr lang="sv-SE" dirty="0"/>
          </a:p>
        </p:txBody>
      </p:sp>
      <p:sp>
        <p:nvSpPr>
          <p:cNvPr id="4" name="Platshållare för bildnummer 3"/>
          <p:cNvSpPr>
            <a:spLocks noGrp="1"/>
          </p:cNvSpPr>
          <p:nvPr>
            <p:ph type="sldNum" sz="quarter" idx="10"/>
          </p:nvPr>
        </p:nvSpPr>
        <p:spPr/>
        <p:txBody>
          <a:bodyPr/>
          <a:lstStyle/>
          <a:p>
            <a:fld id="{8996F250-0A39-4CCF-A6B3-9BA36C1EF150}" type="slidenum">
              <a:rPr lang="en-GB" smtClean="0"/>
              <a:t>30</a:t>
            </a:fld>
            <a:endParaRPr lang="en-GB"/>
          </a:p>
        </p:txBody>
      </p:sp>
    </p:spTree>
    <p:extLst>
      <p:ext uri="{BB962C8B-B14F-4D97-AF65-F5344CB8AC3E}">
        <p14:creationId xmlns:p14="http://schemas.microsoft.com/office/powerpoint/2010/main" val="372552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31</a:t>
            </a:fld>
            <a:endParaRPr lang="sv-SE" dirty="0"/>
          </a:p>
        </p:txBody>
      </p:sp>
    </p:spTree>
    <p:extLst>
      <p:ext uri="{BB962C8B-B14F-4D97-AF65-F5344CB8AC3E}">
        <p14:creationId xmlns:p14="http://schemas.microsoft.com/office/powerpoint/2010/main" val="1539364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3</a:t>
            </a:fld>
            <a:endParaRPr lang="sv-SE" dirty="0"/>
          </a:p>
        </p:txBody>
      </p:sp>
    </p:spTree>
    <p:extLst>
      <p:ext uri="{BB962C8B-B14F-4D97-AF65-F5344CB8AC3E}">
        <p14:creationId xmlns:p14="http://schemas.microsoft.com/office/powerpoint/2010/main" val="101362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4</a:t>
            </a:fld>
            <a:endParaRPr lang="sv-SE" dirty="0"/>
          </a:p>
        </p:txBody>
      </p:sp>
    </p:spTree>
    <p:extLst>
      <p:ext uri="{BB962C8B-B14F-4D97-AF65-F5344CB8AC3E}">
        <p14:creationId xmlns:p14="http://schemas.microsoft.com/office/powerpoint/2010/main" val="390878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5</a:t>
            </a:fld>
            <a:endParaRPr lang="sv-SE" dirty="0"/>
          </a:p>
        </p:txBody>
      </p:sp>
    </p:spTree>
    <p:extLst>
      <p:ext uri="{BB962C8B-B14F-4D97-AF65-F5344CB8AC3E}">
        <p14:creationId xmlns:p14="http://schemas.microsoft.com/office/powerpoint/2010/main" val="160647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6</a:t>
            </a:fld>
            <a:endParaRPr lang="sv-SE" dirty="0"/>
          </a:p>
        </p:txBody>
      </p:sp>
    </p:spTree>
    <p:extLst>
      <p:ext uri="{BB962C8B-B14F-4D97-AF65-F5344CB8AC3E}">
        <p14:creationId xmlns:p14="http://schemas.microsoft.com/office/powerpoint/2010/main" val="1655116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7</a:t>
            </a:fld>
            <a:endParaRPr lang="sv-SE" dirty="0"/>
          </a:p>
        </p:txBody>
      </p:sp>
    </p:spTree>
    <p:extLst>
      <p:ext uri="{BB962C8B-B14F-4D97-AF65-F5344CB8AC3E}">
        <p14:creationId xmlns:p14="http://schemas.microsoft.com/office/powerpoint/2010/main" val="1684834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8</a:t>
            </a:fld>
            <a:endParaRPr lang="sv-SE" dirty="0"/>
          </a:p>
        </p:txBody>
      </p:sp>
    </p:spTree>
    <p:extLst>
      <p:ext uri="{BB962C8B-B14F-4D97-AF65-F5344CB8AC3E}">
        <p14:creationId xmlns:p14="http://schemas.microsoft.com/office/powerpoint/2010/main" val="147566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custDataLst>
              <p:tags r:id="rId1"/>
            </p:custDataLst>
          </p:nvPr>
        </p:nvSpPr>
        <p:spPr/>
        <p:txBody>
          <a:bodyPr/>
          <a:lstStyle/>
          <a:p>
            <a:endParaRPr lang="en-GB"/>
          </a:p>
        </p:txBody>
      </p:sp>
      <p:sp>
        <p:nvSpPr>
          <p:cNvPr id="4" name="Platshållare för bildnummer 3"/>
          <p:cNvSpPr>
            <a:spLocks noGrp="1"/>
          </p:cNvSpPr>
          <p:nvPr>
            <p:ph type="sldNum" sz="quarter" idx="10"/>
          </p:nvPr>
        </p:nvSpPr>
        <p:spPr/>
        <p:txBody>
          <a:bodyPr/>
          <a:lstStyle/>
          <a:p>
            <a:fld id="{A89A8768-7BC7-7D49-B6EE-623474604E7C}" type="slidenum">
              <a:rPr lang="sv-SE" smtClean="0"/>
              <a:pPr/>
              <a:t>9</a:t>
            </a:fld>
            <a:endParaRPr lang="sv-SE" dirty="0"/>
          </a:p>
        </p:txBody>
      </p:sp>
    </p:spTree>
    <p:extLst>
      <p:ext uri="{BB962C8B-B14F-4D97-AF65-F5344CB8AC3E}">
        <p14:creationId xmlns:p14="http://schemas.microsoft.com/office/powerpoint/2010/main" val="3114089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_1">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6" name="Rektangel med rundade hörn på samma sida 5"/>
          <p:cNvSpPr/>
          <p:nvPr userDrawn="1"/>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7" name="Bildobjekt 6" descr="SKI logotyp, svar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pic>
        <p:nvPicPr>
          <p:cNvPr id="8" name="Bildobjekt 7" descr="Ikon, SKI, blå.png"/>
          <p:cNvPicPr>
            <a:picLocks noChangeAspect="1"/>
          </p:cNvPicPr>
          <p:nvPr userDrawn="1"/>
        </p:nvPicPr>
        <p:blipFill rotWithShape="1">
          <a:blip r:embed="rId3">
            <a:alphaModFix amt="13000"/>
            <a:extLst>
              <a:ext uri="{28A0092B-C50C-407E-A947-70E740481C1C}">
                <a14:useLocalDpi xmlns:a14="http://schemas.microsoft.com/office/drawing/2010/main" val="0"/>
              </a:ext>
            </a:extLst>
          </a:blip>
          <a:srcRect l="22810" t="341" r="-778" b="12095"/>
          <a:stretch/>
        </p:blipFill>
        <p:spPr>
          <a:xfrm>
            <a:off x="0" y="819149"/>
            <a:ext cx="3819525" cy="4895851"/>
          </a:xfrm>
          <a:prstGeom prst="rect">
            <a:avLst/>
          </a:prstGeom>
        </p:spPr>
      </p:pic>
    </p:spTree>
    <p:extLst>
      <p:ext uri="{BB962C8B-B14F-4D97-AF65-F5344CB8AC3E}">
        <p14:creationId xmlns:p14="http://schemas.microsoft.com/office/powerpoint/2010/main" val="174181973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vsnittsrubrik_medarbetarhälsa">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5" name="Rektangel 4"/>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dirty="0"/>
              <a:t>Klicka här för att ändra format på bakgrundstexten</a:t>
            </a:r>
          </a:p>
        </p:txBody>
      </p:sp>
      <p:pic>
        <p:nvPicPr>
          <p:cNvPr id="2" name="Bildobjekt 1" descr="Ikon, medarbetarhälsa, blå.png"/>
          <p:cNvPicPr>
            <a:picLocks noChangeAspect="1"/>
          </p:cNvPicPr>
          <p:nvPr userDrawn="1"/>
        </p:nvPicPr>
        <p:blipFill rotWithShape="1">
          <a:blip r:embed="rId2">
            <a:alphaModFix amt="12000"/>
            <a:extLst>
              <a:ext uri="{28A0092B-C50C-407E-A947-70E740481C1C}">
                <a14:useLocalDpi xmlns:a14="http://schemas.microsoft.com/office/drawing/2010/main" val="0"/>
              </a:ext>
            </a:extLst>
          </a:blip>
          <a:srcRect l="39151"/>
          <a:stretch/>
        </p:blipFill>
        <p:spPr>
          <a:xfrm>
            <a:off x="-19242" y="1054100"/>
            <a:ext cx="2635504" cy="3685032"/>
          </a:xfrm>
          <a:prstGeom prst="rect">
            <a:avLst/>
          </a:prstGeom>
        </p:spPr>
      </p:pic>
    </p:spTree>
    <p:extLst>
      <p:ext uri="{BB962C8B-B14F-4D97-AF65-F5344CB8AC3E}">
        <p14:creationId xmlns:p14="http://schemas.microsoft.com/office/powerpoint/2010/main" val="357526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vsnittsrubrik_SKIlogo">
    <p:spTree>
      <p:nvGrpSpPr>
        <p:cNvPr id="1" name=""/>
        <p:cNvGrpSpPr/>
        <p:nvPr/>
      </p:nvGrpSpPr>
      <p:grpSpPr>
        <a:xfrm>
          <a:off x="0" y="0"/>
          <a:ext cx="0" cy="0"/>
          <a:chOff x="0" y="0"/>
          <a:chExt cx="0" cy="0"/>
        </a:xfrm>
      </p:grpSpPr>
      <p:sp>
        <p:nvSpPr>
          <p:cNvPr id="5" name="Rektangel 4"/>
          <p:cNvSpPr/>
          <p:nvPr userDrawn="1"/>
        </p:nvSpPr>
        <p:spPr>
          <a:xfrm>
            <a:off x="-19241" y="-384"/>
            <a:ext cx="2482434" cy="5715384"/>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3" name="Bildobjekt 2" descr="Ikon, SKI, blå.png"/>
          <p:cNvPicPr>
            <a:picLocks noChangeAspect="1"/>
          </p:cNvPicPr>
          <p:nvPr userDrawn="1"/>
        </p:nvPicPr>
        <p:blipFill rotWithShape="1">
          <a:blip r:embed="rId2">
            <a:alphaModFix amt="13000"/>
            <a:extLst>
              <a:ext uri="{28A0092B-C50C-407E-A947-70E740481C1C}">
                <a14:useLocalDpi xmlns:a14="http://schemas.microsoft.com/office/drawing/2010/main" val="0"/>
              </a:ext>
            </a:extLst>
          </a:blip>
          <a:srcRect l="15878" t="340" r="-754" b="10683"/>
          <a:stretch/>
        </p:blipFill>
        <p:spPr>
          <a:xfrm>
            <a:off x="-19242" y="3213100"/>
            <a:ext cx="2156259" cy="2501900"/>
          </a:xfrm>
          <a:prstGeom prst="rect">
            <a:avLst/>
          </a:prstGeom>
        </p:spPr>
      </p:pic>
      <p:sp>
        <p:nvSpPr>
          <p:cNvPr id="6" name="Rektangel med rundade hörn på samma sida 5"/>
          <p:cNvSpPr/>
          <p:nvPr userDrawn="1"/>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7" name="Bildobjekt 6" descr="SKI logotyp, svart.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Tree>
    <p:extLst>
      <p:ext uri="{BB962C8B-B14F-4D97-AF65-F5344CB8AC3E}">
        <p14:creationId xmlns:p14="http://schemas.microsoft.com/office/powerpoint/2010/main" val="902596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vsnittsrubrik">
    <p:spTree>
      <p:nvGrpSpPr>
        <p:cNvPr id="1" name=""/>
        <p:cNvGrpSpPr/>
        <p:nvPr/>
      </p:nvGrpSpPr>
      <p:grpSpPr>
        <a:xfrm>
          <a:off x="0" y="0"/>
          <a:ext cx="0" cy="0"/>
          <a:chOff x="0" y="0"/>
          <a:chExt cx="0" cy="0"/>
        </a:xfrm>
      </p:grpSpPr>
      <p:sp>
        <p:nvSpPr>
          <p:cNvPr id="2" name="Rektangel 1"/>
          <p:cNvSpPr/>
          <p:nvPr userDrawn="1"/>
        </p:nvSpPr>
        <p:spPr>
          <a:xfrm>
            <a:off x="3289300" y="1"/>
            <a:ext cx="5854700" cy="5715000"/>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9" name="Rubrik 1"/>
          <p:cNvSpPr>
            <a:spLocks noGrp="1"/>
          </p:cNvSpPr>
          <p:nvPr>
            <p:ph type="title" hasCustomPrompt="1"/>
          </p:nvPr>
        </p:nvSpPr>
        <p:spPr>
          <a:xfrm>
            <a:off x="448222" y="872452"/>
            <a:ext cx="2587078" cy="3970096"/>
          </a:xfrm>
        </p:spPr>
        <p:txBody>
          <a:bodyPr anchor="ctr"/>
          <a:lstStyle>
            <a:lvl1pPr algn="r">
              <a:defRPr sz="24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7" name="Rektangel med rundade hörn på samma sida 6"/>
          <p:cNvSpPr/>
          <p:nvPr userDrawn="1"/>
        </p:nvSpPr>
        <p:spPr>
          <a:xfrm rot="16200000">
            <a:off x="8712331" y="161003"/>
            <a:ext cx="304538" cy="558800"/>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8" name="Bildobjekt 7" descr="SKI logotyp, svar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10" name="Platshållare för datum 9"/>
          <p:cNvSpPr>
            <a:spLocks noGrp="1"/>
          </p:cNvSpPr>
          <p:nvPr>
            <p:ph type="dt" sz="half" idx="11"/>
          </p:nvPr>
        </p:nvSpPr>
        <p:spPr/>
        <p:txBody>
          <a:bodyPr/>
          <a:lstStyle>
            <a:lvl1pPr>
              <a:defRPr>
                <a:latin typeface="Calibri Light" panose="020F0302020204030204" pitchFamily="34" charset="0"/>
              </a:defRPr>
            </a:lvl1pPr>
          </a:lstStyle>
          <a:p>
            <a:endParaRPr lang="sv-SE" dirty="0"/>
          </a:p>
        </p:txBody>
      </p:sp>
      <p:sp>
        <p:nvSpPr>
          <p:cNvPr id="11" name="Platshållare för sidfot 10"/>
          <p:cNvSpPr>
            <a:spLocks noGrp="1"/>
          </p:cNvSpPr>
          <p:nvPr>
            <p:ph type="ftr" sz="quarter" idx="12"/>
          </p:nvPr>
        </p:nvSpPr>
        <p:spPr/>
        <p:txBody>
          <a:bodyPr/>
          <a:lstStyle>
            <a:lvl1pPr>
              <a:defRPr>
                <a:latin typeface="Calibri Light" panose="020F0302020204030204" pitchFamily="34" charset="0"/>
              </a:defRPr>
            </a:lvl1pPr>
          </a:lstStyle>
          <a:p>
            <a:endParaRPr lang="sv-SE" dirty="0"/>
          </a:p>
        </p:txBody>
      </p:sp>
      <p:sp>
        <p:nvSpPr>
          <p:cNvPr id="12" name="Platshållare för bildnummer 11"/>
          <p:cNvSpPr>
            <a:spLocks noGrp="1"/>
          </p:cNvSpPr>
          <p:nvPr>
            <p:ph type="sldNum" sz="quarter" idx="13"/>
          </p:nvPr>
        </p:nvSpPr>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cxnSp>
        <p:nvCxnSpPr>
          <p:cNvPr id="15" name="Rak 14"/>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4" name="Platshållare för text 13"/>
          <p:cNvSpPr>
            <a:spLocks noGrp="1"/>
          </p:cNvSpPr>
          <p:nvPr>
            <p:ph type="body" sz="quarter" idx="14"/>
          </p:nvPr>
        </p:nvSpPr>
        <p:spPr>
          <a:xfrm>
            <a:off x="3644900" y="812800"/>
            <a:ext cx="5059363" cy="4089400"/>
          </a:xfrm>
          <a:prstGeom prst="rect">
            <a:avLst/>
          </a:prstGeom>
        </p:spPr>
        <p:txBody>
          <a:bodyPr vert="horz" anchor="ctr"/>
          <a:lstStyle>
            <a:lvl1pPr algn="ctr">
              <a:defRPr>
                <a:solidFill>
                  <a:srgbClr val="0094A5"/>
                </a:solidFill>
                <a:latin typeface="Calibri Light" panose="020F0302020204030204" pitchFamily="34" charset="0"/>
                <a:cs typeface="Sisco Book"/>
              </a:defRPr>
            </a:lvl1pPr>
            <a:lvl2pPr algn="ctr">
              <a:defRPr>
                <a:solidFill>
                  <a:srgbClr val="0094A5"/>
                </a:solidFill>
                <a:latin typeface="Sisco Book"/>
                <a:cs typeface="Sisco Book"/>
              </a:defRPr>
            </a:lvl2pPr>
            <a:lvl3pPr algn="ctr">
              <a:defRPr>
                <a:solidFill>
                  <a:srgbClr val="0094A5"/>
                </a:solidFill>
                <a:latin typeface="Sisco Book"/>
                <a:cs typeface="Sisco Book"/>
              </a:defRPr>
            </a:lvl3pPr>
            <a:lvl4pPr algn="ctr">
              <a:defRPr>
                <a:solidFill>
                  <a:srgbClr val="0094A5"/>
                </a:solidFill>
                <a:latin typeface="Sisco Book"/>
                <a:cs typeface="Sisco Book"/>
              </a:defRPr>
            </a:lvl4pPr>
            <a:lvl5pPr algn="ctr">
              <a:defRPr>
                <a:solidFill>
                  <a:srgbClr val="0094A5"/>
                </a:solidFill>
                <a:latin typeface="Sisco Book"/>
                <a:cs typeface="Sisco Book"/>
              </a:defRPr>
            </a:lvl5pPr>
          </a:lstStyle>
          <a:p>
            <a:pPr lvl="0"/>
            <a:r>
              <a:rPr lang="sv-SE" dirty="0"/>
              <a:t>Klicka här för att ändra format på bakgrundstexten</a:t>
            </a:r>
          </a:p>
        </p:txBody>
      </p:sp>
      <p:sp>
        <p:nvSpPr>
          <p:cNvPr id="17" name="Platshållare för text 16"/>
          <p:cNvSpPr>
            <a:spLocks noGrp="1"/>
          </p:cNvSpPr>
          <p:nvPr>
            <p:ph type="body" sz="quarter" idx="15"/>
          </p:nvPr>
        </p:nvSpPr>
        <p:spPr>
          <a:xfrm>
            <a:off x="439738" y="200025"/>
            <a:ext cx="2849562" cy="459603"/>
          </a:xfrm>
          <a:prstGeom prst="rect">
            <a:avLst/>
          </a:prstGeom>
        </p:spPr>
        <p:txBody>
          <a:bodyPr vert="horz"/>
          <a:lstStyle>
            <a:lvl1pPr>
              <a:defRPr sz="1200">
                <a:latin typeface="Calibri Light" panose="020F0302020204030204" pitchFamily="34" charset="0"/>
              </a:defRPr>
            </a:lvl1pPr>
          </a:lstStyle>
          <a:p>
            <a:pPr lvl="0"/>
            <a:r>
              <a:rPr lang="sv-SE" dirty="0"/>
              <a:t>Klicka här för att ändra format på bakgrundstexten</a:t>
            </a:r>
          </a:p>
        </p:txBody>
      </p:sp>
      <p:sp>
        <p:nvSpPr>
          <p:cNvPr id="23" name="Platshållare för text 22"/>
          <p:cNvSpPr>
            <a:spLocks noGrp="1"/>
          </p:cNvSpPr>
          <p:nvPr>
            <p:ph type="body" sz="quarter" idx="16"/>
          </p:nvPr>
        </p:nvSpPr>
        <p:spPr>
          <a:xfrm>
            <a:off x="439738" y="407988"/>
            <a:ext cx="2849562" cy="214312"/>
          </a:xfrm>
          <a:prstGeom prst="rect">
            <a:avLst/>
          </a:prstGeom>
        </p:spPr>
        <p:txBody>
          <a:bodyPr vert="horz"/>
          <a:lstStyle>
            <a:lvl1pPr>
              <a:defRPr sz="1000">
                <a:solidFill>
                  <a:schemeClr val="accent6"/>
                </a:solidFill>
                <a:latin typeface="Calibri Light" panose="020F0302020204030204" pitchFamily="34" charset="0"/>
              </a:defRPr>
            </a:lvl1pPr>
          </a:lstStyle>
          <a:p>
            <a:pPr lvl="0"/>
            <a:r>
              <a:rPr lang="sv-SE" dirty="0"/>
              <a:t>Klicka här för att ändra format på bakgrundstexten</a:t>
            </a:r>
          </a:p>
        </p:txBody>
      </p:sp>
    </p:spTree>
    <p:extLst>
      <p:ext uri="{BB962C8B-B14F-4D97-AF65-F5344CB8AC3E}">
        <p14:creationId xmlns:p14="http://schemas.microsoft.com/office/powerpoint/2010/main" val="3458701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lvl1pPr>
              <a:defRPr sz="1600">
                <a:latin typeface="Calibri Light" panose="020F0302020204030204" pitchFamily="34" charset="0"/>
              </a:defRPr>
            </a:lvl1pPr>
          </a:lstStyle>
          <a:p>
            <a:r>
              <a:rPr lang="sv-SE" dirty="0"/>
              <a:t>Klicka här för att ändra format</a:t>
            </a:r>
          </a:p>
        </p:txBody>
      </p:sp>
      <p:sp>
        <p:nvSpPr>
          <p:cNvPr id="3" name="Platshållare för innehåll 2"/>
          <p:cNvSpPr>
            <a:spLocks noGrp="1"/>
          </p:cNvSpPr>
          <p:nvPr>
            <p:ph idx="1"/>
          </p:nvPr>
        </p:nvSpPr>
        <p:spPr>
          <a:xfrm>
            <a:off x="440267" y="923637"/>
            <a:ext cx="8246533" cy="4181499"/>
          </a:xfrm>
          <a:prstGeom prst="rect">
            <a:avLst/>
          </a:prstGeom>
        </p:spPr>
        <p:txBody>
          <a:bodyPr anchor="ctr"/>
          <a:lstStyle>
            <a:lvl1pPr marL="285750" indent="-285750" algn="l">
              <a:buFontTx/>
              <a:buBlip>
                <a:blip r:embed="rId2"/>
              </a:buBlip>
              <a:defRPr>
                <a:latin typeface="Calibri Light" panose="020F0302020204030204" pitchFamily="34" charset="0"/>
              </a:defRPr>
            </a:lvl1pPr>
            <a:lvl2pPr algn="l">
              <a:defRPr>
                <a:latin typeface="Calibri Light" panose="020F0302020204030204" pitchFamily="34" charset="0"/>
              </a:defRPr>
            </a:lvl2pPr>
            <a:lvl3pPr algn="l">
              <a:defRPr>
                <a:latin typeface="Calibri Light" panose="020F0302020204030204" pitchFamily="34" charset="0"/>
              </a:defRPr>
            </a:lvl3pPr>
            <a:lvl4pPr algn="l">
              <a:defRPr>
                <a:latin typeface="Calibri Light" panose="020F0302020204030204" pitchFamily="34" charset="0"/>
              </a:defRPr>
            </a:lvl4pPr>
            <a:lvl5pPr algn="l">
              <a:defRPr>
                <a:latin typeface="Calibri Light" panose="020F0302020204030204" pitchFamily="34" charset="0"/>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a:defRPr sz="700">
                <a:latin typeface="Calibri Light" panose="020F0302020204030204" pitchFamily="34" charset="0"/>
              </a:defRPr>
            </a:lvl1pPr>
          </a:lstStyle>
          <a:p>
            <a:endParaRPr lang="sv-SE" dirty="0"/>
          </a:p>
        </p:txBody>
      </p:sp>
      <p:sp>
        <p:nvSpPr>
          <p:cNvPr id="5" name="Platshållare för sidfot 4"/>
          <p:cNvSpPr>
            <a:spLocks noGrp="1"/>
          </p:cNvSpPr>
          <p:nvPr>
            <p:ph type="ftr" sz="quarter" idx="11"/>
          </p:nvPr>
        </p:nvSpPr>
        <p:spPr>
          <a:xfrm>
            <a:off x="440271" y="5296959"/>
            <a:ext cx="2895595" cy="304271"/>
          </a:xfrm>
        </p:spPr>
        <p:txBody>
          <a:bodyPr/>
          <a:lstStyle>
            <a:lvl1pPr algn="r">
              <a:defRPr>
                <a:latin typeface="Calibri Light" panose="020F0302020204030204" pitchFamily="34" charset="0"/>
              </a:defRPr>
            </a:lvl1pPr>
          </a:lstStyle>
          <a:p>
            <a:pPr algn="l"/>
            <a:endParaRPr lang="sv-SE" dirty="0"/>
          </a:p>
        </p:txBody>
      </p:sp>
      <p:sp>
        <p:nvSpPr>
          <p:cNvPr id="6" name="Platshållare för bildnummer 5"/>
          <p:cNvSpPr>
            <a:spLocks noGrp="1"/>
          </p:cNvSpPr>
          <p:nvPr>
            <p:ph type="sldNum" sz="quarter" idx="12"/>
          </p:nvPr>
        </p:nvSpPr>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sp>
        <p:nvSpPr>
          <p:cNvPr id="9" name="Platshållare för innehåll 8"/>
          <p:cNvSpPr>
            <a:spLocks noGrp="1"/>
          </p:cNvSpPr>
          <p:nvPr>
            <p:ph sz="quarter" idx="13"/>
          </p:nvPr>
        </p:nvSpPr>
        <p:spPr>
          <a:xfrm>
            <a:off x="440272" y="522699"/>
            <a:ext cx="8263461" cy="387854"/>
          </a:xfrm>
          <a:prstGeom prst="rect">
            <a:avLst/>
          </a:prstGeom>
        </p:spPr>
        <p:txBody>
          <a:bodyPr anchor="t"/>
          <a:lstStyle>
            <a:lvl1pPr>
              <a:defRPr sz="1200">
                <a:solidFill>
                  <a:schemeClr val="accent6"/>
                </a:solidFill>
                <a:latin typeface="Calibri Light" panose="020F0302020204030204" pitchFamily="34" charset="0"/>
              </a:defRPr>
            </a:lvl1pPr>
          </a:lstStyle>
          <a:p>
            <a:pPr lvl="0"/>
            <a:r>
              <a:rPr lang="sv-SE" dirty="0"/>
              <a:t>Klicka här för att ändra format på bakgrundstexten</a:t>
            </a:r>
          </a:p>
        </p:txBody>
      </p:sp>
      <p:cxnSp>
        <p:nvCxnSpPr>
          <p:cNvPr id="11" name="Rak 10"/>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4301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Jämförelse_tvådela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atin typeface="Calibri Light" panose="020F0302020204030204" pitchFamily="34" charset="0"/>
              </a:defRPr>
            </a:lvl1pPr>
          </a:lstStyle>
          <a:p>
            <a:r>
              <a:rPr lang="sv-SE" dirty="0"/>
              <a:t>Klicka här för att ändra format</a:t>
            </a:r>
          </a:p>
        </p:txBody>
      </p:sp>
      <p:sp>
        <p:nvSpPr>
          <p:cNvPr id="4" name="Platshållare för innehåll 3"/>
          <p:cNvSpPr>
            <a:spLocks noGrp="1"/>
          </p:cNvSpPr>
          <p:nvPr>
            <p:ph sz="half" idx="2"/>
          </p:nvPr>
        </p:nvSpPr>
        <p:spPr>
          <a:xfrm>
            <a:off x="434870" y="1000125"/>
            <a:ext cx="4014464" cy="4105011"/>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lgn="ctr">
              <a:defRPr sz="1200">
                <a:latin typeface="Calibri Light" panose="020F0302020204030204" pitchFamily="34" charset="0"/>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p:txBody>
      </p:sp>
      <p:sp>
        <p:nvSpPr>
          <p:cNvPr id="6" name="Platshållare för innehåll 5"/>
          <p:cNvSpPr>
            <a:spLocks noGrp="1"/>
          </p:cNvSpPr>
          <p:nvPr>
            <p:ph sz="quarter" idx="4"/>
          </p:nvPr>
        </p:nvSpPr>
        <p:spPr>
          <a:xfrm>
            <a:off x="4694667" y="1000125"/>
            <a:ext cx="3992134" cy="4105011"/>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lgn="ctr">
              <a:defRPr sz="1200">
                <a:latin typeface="Calibri Light" panose="020F0302020204030204" pitchFamily="34" charset="0"/>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p:txBody>
      </p:sp>
      <p:sp>
        <p:nvSpPr>
          <p:cNvPr id="7" name="Platshållare för datum 6"/>
          <p:cNvSpPr>
            <a:spLocks noGrp="1"/>
          </p:cNvSpPr>
          <p:nvPr>
            <p:ph type="dt" sz="half" idx="10"/>
          </p:nvPr>
        </p:nvSpPr>
        <p:spPr/>
        <p:txBody>
          <a:bodyPr/>
          <a:lstStyle>
            <a:lvl1pPr>
              <a:defRPr>
                <a:latin typeface="Calibri Light" panose="020F0302020204030204" pitchFamily="34" charset="0"/>
              </a:defRPr>
            </a:lvl1pPr>
          </a:lstStyle>
          <a:p>
            <a:endParaRPr lang="sv-SE" dirty="0"/>
          </a:p>
        </p:txBody>
      </p:sp>
      <p:sp>
        <p:nvSpPr>
          <p:cNvPr id="8" name="Platshållare för sidfot 7"/>
          <p:cNvSpPr>
            <a:spLocks noGrp="1"/>
          </p:cNvSpPr>
          <p:nvPr>
            <p:ph type="ftr" sz="quarter" idx="11"/>
          </p:nvPr>
        </p:nvSpPr>
        <p:spPr/>
        <p:txBody>
          <a:bodyPr/>
          <a:lstStyle>
            <a:lvl1pPr algn="r">
              <a:defRPr>
                <a:latin typeface="Calibri Light" panose="020F0302020204030204" pitchFamily="34" charset="0"/>
              </a:defRPr>
            </a:lvl1pPr>
          </a:lstStyle>
          <a:p>
            <a:pPr algn="l"/>
            <a:endParaRPr lang="sv-SE" dirty="0"/>
          </a:p>
        </p:txBody>
      </p:sp>
      <p:sp>
        <p:nvSpPr>
          <p:cNvPr id="9" name="Platshållare för bildnummer 8"/>
          <p:cNvSpPr>
            <a:spLocks noGrp="1"/>
          </p:cNvSpPr>
          <p:nvPr>
            <p:ph type="sldNum" sz="quarter" idx="12"/>
          </p:nvPr>
        </p:nvSpPr>
        <p:spPr>
          <a:xfrm>
            <a:off x="3505200" y="5296959"/>
            <a:ext cx="2133600" cy="304271"/>
          </a:xfrm>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cxnSp>
        <p:nvCxnSpPr>
          <p:cNvPr id="13" name="Rak 12"/>
          <p:cNvCxnSpPr/>
          <p:nvPr/>
        </p:nvCxnSpPr>
        <p:spPr>
          <a:xfrm>
            <a:off x="4572000" y="1000125"/>
            <a:ext cx="0" cy="4105011"/>
          </a:xfrm>
          <a:prstGeom prst="line">
            <a:avLst/>
          </a:prstGeom>
          <a:ln w="3175" cmpd="sng">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5" name="Rak 14"/>
          <p:cNvCxnSpPr/>
          <p:nvPr/>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1" name="Platshållare för text 10"/>
          <p:cNvSpPr>
            <a:spLocks noGrp="1"/>
          </p:cNvSpPr>
          <p:nvPr>
            <p:ph type="body" sz="quarter" idx="13"/>
          </p:nvPr>
        </p:nvSpPr>
        <p:spPr>
          <a:xfrm>
            <a:off x="447569" y="495352"/>
            <a:ext cx="8251932" cy="350837"/>
          </a:xfrm>
          <a:prstGeom prst="rect">
            <a:avLst/>
          </a:prstGeom>
        </p:spPr>
        <p:txBody>
          <a:bodyPr vert="horz"/>
          <a:lstStyle>
            <a:lvl1pPr>
              <a:defRPr sz="1200">
                <a:solidFill>
                  <a:srgbClr val="74C2C6"/>
                </a:solidFill>
                <a:latin typeface="Calibri Light" panose="020F0302020204030204" pitchFamily="34" charset="0"/>
              </a:defRPr>
            </a:lvl1pPr>
          </a:lstStyle>
          <a:p>
            <a:pPr lvl="0"/>
            <a:r>
              <a:rPr lang="sv-SE" dirty="0"/>
              <a:t>Klicka här för att ändra format på bakgrundstexten</a:t>
            </a:r>
          </a:p>
        </p:txBody>
      </p:sp>
    </p:spTree>
    <p:extLst>
      <p:ext uri="{BB962C8B-B14F-4D97-AF65-F5344CB8AC3E}">
        <p14:creationId xmlns:p14="http://schemas.microsoft.com/office/powerpoint/2010/main" val="1985879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Jämförelse_tredela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atin typeface="Calibri Light" panose="020F0302020204030204" pitchFamily="34" charset="0"/>
              </a:defRPr>
            </a:lvl1pPr>
          </a:lstStyle>
          <a:p>
            <a:r>
              <a:rPr lang="sv-SE" dirty="0"/>
              <a:t>Klicka här för att ändra format</a:t>
            </a:r>
          </a:p>
        </p:txBody>
      </p:sp>
      <p:sp>
        <p:nvSpPr>
          <p:cNvPr id="4" name="Platshållare för innehåll 3"/>
          <p:cNvSpPr>
            <a:spLocks noGrp="1"/>
          </p:cNvSpPr>
          <p:nvPr>
            <p:ph sz="half" idx="2"/>
          </p:nvPr>
        </p:nvSpPr>
        <p:spPr>
          <a:xfrm>
            <a:off x="457200" y="1000606"/>
            <a:ext cx="2641600" cy="4104530"/>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defRPr sz="1400" b="0" i="0">
                <a:latin typeface="Sisco Book Italic"/>
                <a:cs typeface="Sisco Book Italic"/>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dirty="0"/>
              <a:t>Klicka här för att ändra format på bakgrundstexten</a:t>
            </a:r>
          </a:p>
        </p:txBody>
      </p:sp>
      <p:sp>
        <p:nvSpPr>
          <p:cNvPr id="7" name="Platshållare för datum 6"/>
          <p:cNvSpPr>
            <a:spLocks noGrp="1"/>
          </p:cNvSpPr>
          <p:nvPr>
            <p:ph type="dt" sz="half" idx="10"/>
          </p:nvPr>
        </p:nvSpPr>
        <p:spPr/>
        <p:txBody>
          <a:bodyPr/>
          <a:lstStyle>
            <a:lvl1pPr>
              <a:defRPr>
                <a:latin typeface="Calibri Light" panose="020F0302020204030204" pitchFamily="34" charset="0"/>
              </a:defRPr>
            </a:lvl1pPr>
          </a:lstStyle>
          <a:p>
            <a:endParaRPr lang="sv-SE" dirty="0"/>
          </a:p>
        </p:txBody>
      </p:sp>
      <p:sp>
        <p:nvSpPr>
          <p:cNvPr id="8" name="Platshållare för sidfot 7"/>
          <p:cNvSpPr>
            <a:spLocks noGrp="1"/>
          </p:cNvSpPr>
          <p:nvPr>
            <p:ph type="ftr" sz="quarter" idx="11"/>
          </p:nvPr>
        </p:nvSpPr>
        <p:spPr/>
        <p:txBody>
          <a:bodyPr/>
          <a:lstStyle>
            <a:lvl1pPr algn="r">
              <a:defRPr sz="700">
                <a:latin typeface="Calibri Light" panose="020F0302020204030204" pitchFamily="34" charset="0"/>
              </a:defRPr>
            </a:lvl1pPr>
          </a:lstStyle>
          <a:p>
            <a:endParaRPr lang="sv-SE" dirty="0"/>
          </a:p>
        </p:txBody>
      </p:sp>
      <p:sp>
        <p:nvSpPr>
          <p:cNvPr id="9" name="Platshållare för bildnummer 8"/>
          <p:cNvSpPr>
            <a:spLocks noGrp="1"/>
          </p:cNvSpPr>
          <p:nvPr>
            <p:ph type="sldNum" sz="quarter" idx="12"/>
          </p:nvPr>
        </p:nvSpPr>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cxnSp>
        <p:nvCxnSpPr>
          <p:cNvPr id="13" name="Rak 12"/>
          <p:cNvCxnSpPr/>
          <p:nvPr/>
        </p:nvCxnSpPr>
        <p:spPr>
          <a:xfrm>
            <a:off x="3175000" y="1279261"/>
            <a:ext cx="0" cy="3825875"/>
          </a:xfrm>
          <a:prstGeom prst="line">
            <a:avLst/>
          </a:prstGeom>
          <a:ln w="3175" cmpd="sng">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1" name="Platshållare för innehåll 3"/>
          <p:cNvSpPr>
            <a:spLocks noGrp="1"/>
          </p:cNvSpPr>
          <p:nvPr>
            <p:ph sz="half" idx="14"/>
          </p:nvPr>
        </p:nvSpPr>
        <p:spPr>
          <a:xfrm>
            <a:off x="3251200" y="1000606"/>
            <a:ext cx="2641600" cy="4104530"/>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defRPr sz="1400" b="0" i="0">
                <a:latin typeface="Sisco Book Italic"/>
                <a:cs typeface="Sisco Book Italic"/>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dirty="0"/>
              <a:t>Klicka här för att ändra format på bakgrundstexten</a:t>
            </a:r>
          </a:p>
        </p:txBody>
      </p:sp>
      <p:cxnSp>
        <p:nvCxnSpPr>
          <p:cNvPr id="22" name="Rak 21"/>
          <p:cNvCxnSpPr/>
          <p:nvPr/>
        </p:nvCxnSpPr>
        <p:spPr>
          <a:xfrm>
            <a:off x="5969000" y="1279261"/>
            <a:ext cx="0" cy="3825875"/>
          </a:xfrm>
          <a:prstGeom prst="line">
            <a:avLst/>
          </a:prstGeom>
          <a:ln w="3175" cmpd="sng">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6" name="Platshållare för innehåll 3"/>
          <p:cNvSpPr>
            <a:spLocks noGrp="1"/>
          </p:cNvSpPr>
          <p:nvPr>
            <p:ph sz="half" idx="16"/>
          </p:nvPr>
        </p:nvSpPr>
        <p:spPr>
          <a:xfrm>
            <a:off x="6045200" y="1000606"/>
            <a:ext cx="2641600" cy="4104530"/>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defRPr sz="1400" b="0" i="0">
                <a:latin typeface="Sisco Book Italic"/>
                <a:cs typeface="Sisco Book Italic"/>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dirty="0"/>
              <a:t>Klicka här för att ändra format på bakgrundstexten</a:t>
            </a:r>
          </a:p>
        </p:txBody>
      </p:sp>
      <p:cxnSp>
        <p:nvCxnSpPr>
          <p:cNvPr id="15" name="Rak 14"/>
          <p:cNvCxnSpPr/>
          <p:nvPr userDrawn="1"/>
        </p:nvCxnSpPr>
        <p:spPr>
          <a:xfrm>
            <a:off x="3175000" y="1000606"/>
            <a:ext cx="0" cy="4104530"/>
          </a:xfrm>
          <a:prstGeom prst="line">
            <a:avLst/>
          </a:prstGeom>
          <a:ln w="3175" cap="rnd" cmpd="sng">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6" name="Rak 15"/>
          <p:cNvCxnSpPr/>
          <p:nvPr userDrawn="1"/>
        </p:nvCxnSpPr>
        <p:spPr>
          <a:xfrm>
            <a:off x="5969000" y="1000606"/>
            <a:ext cx="0" cy="4104530"/>
          </a:xfrm>
          <a:prstGeom prst="line">
            <a:avLst/>
          </a:prstGeom>
          <a:ln w="3175" cap="rnd" cmpd="sng">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6" name="Platshållare för text 5"/>
          <p:cNvSpPr>
            <a:spLocks noGrp="1"/>
          </p:cNvSpPr>
          <p:nvPr>
            <p:ph type="body" sz="quarter" idx="17"/>
          </p:nvPr>
        </p:nvSpPr>
        <p:spPr>
          <a:xfrm>
            <a:off x="439100" y="495352"/>
            <a:ext cx="8133400" cy="331787"/>
          </a:xfrm>
          <a:prstGeom prst="rect">
            <a:avLst/>
          </a:prstGeom>
        </p:spPr>
        <p:txBody>
          <a:bodyPr vert="horz"/>
          <a:lstStyle>
            <a:lvl1pPr>
              <a:defRPr sz="1200">
                <a:solidFill>
                  <a:srgbClr val="74C2C6"/>
                </a:solidFill>
                <a:latin typeface="Calibri Light" panose="020F0302020204030204" pitchFamily="34" charset="0"/>
              </a:defRPr>
            </a:lvl1pPr>
          </a:lstStyle>
          <a:p>
            <a:pPr lvl="0"/>
            <a:r>
              <a:rPr lang="sv-SE" dirty="0"/>
              <a:t>Klicka här för att ändra format på bakgrundstexten</a:t>
            </a:r>
          </a:p>
        </p:txBody>
      </p:sp>
      <p:cxnSp>
        <p:nvCxnSpPr>
          <p:cNvPr id="25" name="Rak 24"/>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985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t_bakgrun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atin typeface="Calibri Light" panose="020F0302020204030204"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lvl1pPr>
              <a:defRPr>
                <a:latin typeface="Calibri Light" panose="020F0302020204030204" pitchFamily="34" charset="0"/>
              </a:defRPr>
            </a:lvl1pPr>
          </a:lstStyle>
          <a:p>
            <a:endParaRPr lang="sv-SE" dirty="0"/>
          </a:p>
        </p:txBody>
      </p:sp>
      <p:sp>
        <p:nvSpPr>
          <p:cNvPr id="4" name="Platshållare för sidfot 3"/>
          <p:cNvSpPr>
            <a:spLocks noGrp="1"/>
          </p:cNvSpPr>
          <p:nvPr>
            <p:ph type="ftr" sz="quarter" idx="11"/>
          </p:nvPr>
        </p:nvSpPr>
        <p:spPr/>
        <p:txBody>
          <a:bodyPr/>
          <a:lstStyle>
            <a:lvl1pPr>
              <a:defRPr>
                <a:latin typeface="Calibri Light" panose="020F0302020204030204" pitchFamily="34" charset="0"/>
              </a:defRPr>
            </a:lvl1pPr>
          </a:lstStyle>
          <a:p>
            <a:endParaRPr lang="sv-SE" dirty="0"/>
          </a:p>
        </p:txBody>
      </p:sp>
      <p:sp>
        <p:nvSpPr>
          <p:cNvPr id="5" name="Platshållare för bildnummer 4"/>
          <p:cNvSpPr>
            <a:spLocks noGrp="1"/>
          </p:cNvSpPr>
          <p:nvPr>
            <p:ph type="sldNum" sz="quarter" idx="12"/>
          </p:nvPr>
        </p:nvSpPr>
        <p:spPr>
          <a:xfrm>
            <a:off x="3505200" y="5296959"/>
            <a:ext cx="2133600" cy="304271"/>
          </a:xfrm>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sp>
        <p:nvSpPr>
          <p:cNvPr id="6" name="Rektangel med rundade hörn 5"/>
          <p:cNvSpPr/>
          <p:nvPr userDrawn="1"/>
        </p:nvSpPr>
        <p:spPr>
          <a:xfrm>
            <a:off x="-1" y="821653"/>
            <a:ext cx="9144001" cy="4385347"/>
          </a:xfrm>
          <a:prstGeom prst="roundRect">
            <a:avLst>
              <a:gd name="adj" fmla="val 0"/>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7" name="Rektangel 6"/>
          <p:cNvSpPr/>
          <p:nvPr userDrawn="1"/>
        </p:nvSpPr>
        <p:spPr>
          <a:xfrm>
            <a:off x="-38101" y="811069"/>
            <a:ext cx="114299" cy="4402944"/>
          </a:xfrm>
          <a:prstGeom prst="rect">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8" name="Rektangel 7"/>
          <p:cNvSpPr/>
          <p:nvPr userDrawn="1"/>
        </p:nvSpPr>
        <p:spPr>
          <a:xfrm>
            <a:off x="9080501" y="811069"/>
            <a:ext cx="114299" cy="4402944"/>
          </a:xfrm>
          <a:prstGeom prst="rect">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10" name="Platshållare för text 9"/>
          <p:cNvSpPr>
            <a:spLocks noGrp="1"/>
          </p:cNvSpPr>
          <p:nvPr>
            <p:ph type="body" sz="quarter" idx="13"/>
          </p:nvPr>
        </p:nvSpPr>
        <p:spPr>
          <a:xfrm>
            <a:off x="439738" y="508000"/>
            <a:ext cx="8264525" cy="241300"/>
          </a:xfrm>
          <a:prstGeom prst="rect">
            <a:avLst/>
          </a:prstGeom>
        </p:spPr>
        <p:txBody>
          <a:bodyPr vert="horz"/>
          <a:lstStyle>
            <a:lvl1pPr>
              <a:defRPr sz="1200">
                <a:solidFill>
                  <a:srgbClr val="74C2C6"/>
                </a:solidFill>
                <a:latin typeface="Calibri Light" panose="020F0302020204030204" pitchFamily="34" charset="0"/>
              </a:defRPr>
            </a:lvl1pPr>
          </a:lstStyle>
          <a:p>
            <a:pPr lvl="0"/>
            <a:r>
              <a:rPr lang="sv-SE" dirty="0"/>
              <a:t>Klicka här för att ändra format på bakgrundstexten</a:t>
            </a:r>
          </a:p>
        </p:txBody>
      </p:sp>
      <p:cxnSp>
        <p:nvCxnSpPr>
          <p:cNvPr id="11" name="Rak 10"/>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9057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vslutningssida">
    <p:bg>
      <p:bgPr>
        <a:solidFill>
          <a:schemeClr val="tx2">
            <a:alpha val="50000"/>
          </a:schemeClr>
        </a:solidFill>
        <a:effectLst/>
      </p:bgPr>
    </p:bg>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lvl1pPr>
              <a:defRPr>
                <a:latin typeface="Calibri Light" panose="020F0302020204030204" pitchFamily="34" charset="0"/>
              </a:defRPr>
            </a:lvl1pPr>
          </a:lstStyle>
          <a:p>
            <a:endParaRPr lang="sv-SE" dirty="0"/>
          </a:p>
        </p:txBody>
      </p:sp>
      <p:sp>
        <p:nvSpPr>
          <p:cNvPr id="3" name="Platshållare för sidfot 2"/>
          <p:cNvSpPr>
            <a:spLocks noGrp="1"/>
          </p:cNvSpPr>
          <p:nvPr>
            <p:ph type="ftr" sz="quarter" idx="11"/>
          </p:nvPr>
        </p:nvSpPr>
        <p:spPr/>
        <p:txBody>
          <a:bodyPr/>
          <a:lstStyle>
            <a:lvl1pPr algn="r">
              <a:defRPr sz="700">
                <a:solidFill>
                  <a:schemeClr val="tx2"/>
                </a:solidFill>
                <a:latin typeface="Calibri Light" panose="020F0302020204030204" pitchFamily="34" charset="0"/>
              </a:defRPr>
            </a:lvl1pPr>
          </a:lstStyle>
          <a:p>
            <a:pPr algn="l"/>
            <a:endParaRPr lang="sv-SE" dirty="0"/>
          </a:p>
        </p:txBody>
      </p:sp>
      <p:sp>
        <p:nvSpPr>
          <p:cNvPr id="4" name="Platshållare för bildnummer 3"/>
          <p:cNvSpPr>
            <a:spLocks noGrp="1"/>
          </p:cNvSpPr>
          <p:nvPr>
            <p:ph type="sldNum" sz="quarter" idx="12"/>
          </p:nvPr>
        </p:nvSpPr>
        <p:spPr/>
        <p:txBody>
          <a:bodyPr/>
          <a:lstStyle>
            <a:lvl1pPr>
              <a:defRPr>
                <a:solidFill>
                  <a:schemeClr val="tx1"/>
                </a:solidFill>
                <a:latin typeface="Calibri Light" panose="020F0302020204030204" pitchFamily="34" charset="0"/>
              </a:defRPr>
            </a:lvl1pPr>
          </a:lstStyle>
          <a:p>
            <a:fld id="{9A6773D3-4C9B-8F42-8439-A0BCA0F2EEFD}" type="slidenum">
              <a:rPr lang="sv-SE" smtClean="0"/>
              <a:pPr/>
              <a:t>‹#›</a:t>
            </a:fld>
            <a:endParaRPr lang="sv-SE" dirty="0"/>
          </a:p>
        </p:txBody>
      </p:sp>
      <p:sp>
        <p:nvSpPr>
          <p:cNvPr id="5" name="Platshållare för text 2"/>
          <p:cNvSpPr>
            <a:spLocks noGrp="1"/>
          </p:cNvSpPr>
          <p:nvPr>
            <p:ph type="body" idx="1"/>
          </p:nvPr>
        </p:nvSpPr>
        <p:spPr>
          <a:xfrm>
            <a:off x="2667000" y="2561167"/>
            <a:ext cx="4040188" cy="1026583"/>
          </a:xfrm>
          <a:prstGeom prst="rect">
            <a:avLst/>
          </a:prstGeom>
        </p:spPr>
        <p:txBody>
          <a:bodyPr anchor="ctr">
            <a:noAutofit/>
          </a:bodyPr>
          <a:lstStyle>
            <a:lvl1pPr marL="0" indent="0" algn="ctr">
              <a:buNone/>
              <a:defRPr lang="sv-SE" sz="1400" dirty="0" smtClean="0">
                <a:solidFill>
                  <a:schemeClr val="accent6">
                    <a:lumMod val="50000"/>
                  </a:schemeClr>
                </a:solidFill>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8" name="textruta 7"/>
          <p:cNvSpPr txBox="1"/>
          <p:nvPr userDrawn="1"/>
        </p:nvSpPr>
        <p:spPr>
          <a:xfrm>
            <a:off x="2767291" y="2184102"/>
            <a:ext cx="3609419" cy="523220"/>
          </a:xfrm>
          <a:prstGeom prst="rect">
            <a:avLst/>
          </a:prstGeom>
          <a:noFill/>
        </p:spPr>
        <p:txBody>
          <a:bodyPr wrap="square" rtlCol="0">
            <a:spAutoFit/>
          </a:bodyPr>
          <a:lstStyle/>
          <a:p>
            <a:pPr algn="ctr"/>
            <a:r>
              <a:rPr lang="sv-SE" sz="2800" b="0" i="0" dirty="0">
                <a:solidFill>
                  <a:schemeClr val="bg1">
                    <a:lumMod val="95000"/>
                  </a:schemeClr>
                </a:solidFill>
                <a:latin typeface="Calibri Light" panose="020F0302020204030204" pitchFamily="34" charset="0"/>
                <a:cs typeface="Sisco Bold"/>
              </a:rPr>
              <a:t>Tack för</a:t>
            </a:r>
            <a:r>
              <a:rPr lang="sv-SE" sz="2800" b="0" i="0" baseline="0" dirty="0">
                <a:solidFill>
                  <a:schemeClr val="bg1">
                    <a:lumMod val="95000"/>
                  </a:schemeClr>
                </a:solidFill>
                <a:latin typeface="Calibri Light" panose="020F0302020204030204" pitchFamily="34" charset="0"/>
                <a:cs typeface="Sisco Bold"/>
              </a:rPr>
              <a:t> er tid!</a:t>
            </a:r>
            <a:endParaRPr lang="sv-SE" sz="2800" b="0" i="0" dirty="0">
              <a:solidFill>
                <a:schemeClr val="bg1">
                  <a:lumMod val="95000"/>
                </a:schemeClr>
              </a:solidFill>
              <a:latin typeface="Calibri Light" panose="020F0302020204030204" pitchFamily="34" charset="0"/>
              <a:cs typeface="Sisco Bold"/>
            </a:endParaRPr>
          </a:p>
        </p:txBody>
      </p:sp>
      <p:cxnSp>
        <p:nvCxnSpPr>
          <p:cNvPr id="9" name="Rak 8"/>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1" name="Rektangel med rundade hörn på samma sida 10"/>
          <p:cNvSpPr/>
          <p:nvPr userDrawn="1"/>
        </p:nvSpPr>
        <p:spPr>
          <a:xfrm rot="16200000">
            <a:off x="8712331" y="161003"/>
            <a:ext cx="304538" cy="558800"/>
          </a:xfrm>
          <a:prstGeom prst="round2SameRect">
            <a:avLst/>
          </a:prstGeom>
          <a:solidFill>
            <a:schemeClr val="bg1">
              <a:lumMod val="9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2" name="Bildobjekt 11" descr="SKI logotyp, svar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Tree>
    <p:extLst>
      <p:ext uri="{BB962C8B-B14F-4D97-AF65-F5344CB8AC3E}">
        <p14:creationId xmlns:p14="http://schemas.microsoft.com/office/powerpoint/2010/main" val="100603582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lvl1pPr>
              <a:defRPr sz="1600"/>
            </a:lvl1pPr>
          </a:lstStyle>
          <a:p>
            <a:r>
              <a:rPr lang="sv-SE" dirty="0"/>
              <a:t>Klicka här för att ändra format</a:t>
            </a:r>
          </a:p>
        </p:txBody>
      </p:sp>
      <p:sp>
        <p:nvSpPr>
          <p:cNvPr id="3" name="Platshållare för innehåll 2"/>
          <p:cNvSpPr>
            <a:spLocks noGrp="1"/>
          </p:cNvSpPr>
          <p:nvPr>
            <p:ph idx="1"/>
          </p:nvPr>
        </p:nvSpPr>
        <p:spPr>
          <a:xfrm>
            <a:off x="440267" y="923637"/>
            <a:ext cx="8246533" cy="4181499"/>
          </a:xfrm>
          <a:prstGeom prst="rect">
            <a:avLst/>
          </a:prstGeom>
        </p:spPr>
        <p:txBody>
          <a:bodyPr anchor="ctr"/>
          <a:lstStyle>
            <a:lvl1pPr marL="285750" indent="-285750" algn="l">
              <a:buFontTx/>
              <a:buBlip>
                <a:blip r:embed="rId2"/>
              </a:buBlip>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a:defRPr sz="700"/>
            </a:lvl1pPr>
          </a:lstStyle>
          <a:p>
            <a:endParaRPr lang="sv-SE" dirty="0"/>
          </a:p>
        </p:txBody>
      </p:sp>
      <p:sp>
        <p:nvSpPr>
          <p:cNvPr id="5" name="Platshållare för sidfot 4"/>
          <p:cNvSpPr>
            <a:spLocks noGrp="1"/>
          </p:cNvSpPr>
          <p:nvPr>
            <p:ph type="ftr" sz="quarter" idx="11"/>
          </p:nvPr>
        </p:nvSpPr>
        <p:spPr>
          <a:xfrm>
            <a:off x="440271" y="5296959"/>
            <a:ext cx="2895595" cy="304271"/>
          </a:xfrm>
        </p:spPr>
        <p:txBody>
          <a:bodyPr/>
          <a:lstStyle>
            <a:lvl1pPr algn="r">
              <a:defRPr/>
            </a:lvl1pPr>
          </a:lstStyle>
          <a:p>
            <a:pPr algn="l"/>
            <a:endParaRPr lang="sv-SE" dirty="0"/>
          </a:p>
        </p:txBody>
      </p:sp>
      <p:sp>
        <p:nvSpPr>
          <p:cNvPr id="6" name="Platshållare för bildnummer 5"/>
          <p:cNvSpPr>
            <a:spLocks noGrp="1"/>
          </p:cNvSpPr>
          <p:nvPr>
            <p:ph type="sldNum" sz="quarter" idx="12"/>
          </p:nvPr>
        </p:nvSpPr>
        <p:spPr/>
        <p:txBody>
          <a:bodyPr/>
          <a:lstStyle/>
          <a:p>
            <a:fld id="{9A6773D3-4C9B-8F42-8439-A0BCA0F2EEFD}" type="slidenum">
              <a:rPr lang="sv-SE" smtClean="0"/>
              <a:t>‹#›</a:t>
            </a:fld>
            <a:endParaRPr lang="sv-SE" dirty="0"/>
          </a:p>
        </p:txBody>
      </p:sp>
      <p:sp>
        <p:nvSpPr>
          <p:cNvPr id="9" name="Platshållare för innehåll 8"/>
          <p:cNvSpPr>
            <a:spLocks noGrp="1"/>
          </p:cNvSpPr>
          <p:nvPr>
            <p:ph sz="quarter" idx="13"/>
          </p:nvPr>
        </p:nvSpPr>
        <p:spPr>
          <a:xfrm>
            <a:off x="440272" y="522699"/>
            <a:ext cx="8263461" cy="387854"/>
          </a:xfrm>
          <a:prstGeom prst="rect">
            <a:avLst/>
          </a:prstGeom>
        </p:spPr>
        <p:txBody>
          <a:bodyPr anchor="t"/>
          <a:lstStyle>
            <a:lvl1pPr>
              <a:defRPr sz="1200">
                <a:solidFill>
                  <a:schemeClr val="accent6"/>
                </a:solidFill>
                <a:latin typeface="+mn-lt"/>
              </a:defRPr>
            </a:lvl1pPr>
          </a:lstStyle>
          <a:p>
            <a:pPr lvl="0"/>
            <a:r>
              <a:rPr lang="sv-SE" dirty="0"/>
              <a:t>Klicka här för att ändra format på bakgrundstexten</a:t>
            </a:r>
          </a:p>
        </p:txBody>
      </p:sp>
      <p:cxnSp>
        <p:nvCxnSpPr>
          <p:cNvPr id="11" name="Rak 10"/>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6354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ramsida_1">
    <p:spTree>
      <p:nvGrpSpPr>
        <p:cNvPr id="1" name=""/>
        <p:cNvGrpSpPr/>
        <p:nvPr/>
      </p:nvGrpSpPr>
      <p:grpSpPr>
        <a:xfrm>
          <a:off x="0" y="0"/>
          <a:ext cx="0" cy="0"/>
          <a:chOff x="0" y="0"/>
          <a:chExt cx="0" cy="0"/>
        </a:xfrm>
      </p:grpSpPr>
      <p:pic>
        <p:nvPicPr>
          <p:cNvPr id="15" name="Bildobjekt 14" descr="Nytt mönster grå-01.jpg"/>
          <p:cNvPicPr>
            <a:picLocks noChangeAspect="1"/>
          </p:cNvPicPr>
          <p:nvPr userDrawn="1"/>
        </p:nvPicPr>
        <p:blipFill rotWithShape="1">
          <a:blip r:embed="rId2">
            <a:extLst>
              <a:ext uri="{28A0092B-C50C-407E-A947-70E740481C1C}">
                <a14:useLocalDpi xmlns:a14="http://schemas.microsoft.com/office/drawing/2010/main" val="0"/>
              </a:ext>
            </a:extLst>
          </a:blip>
          <a:srcRect t="31850" b="6352"/>
          <a:stretch/>
        </p:blipFill>
        <p:spPr>
          <a:xfrm>
            <a:off x="-108063" y="-12700"/>
            <a:ext cx="9391763" cy="5803900"/>
          </a:xfrm>
          <a:prstGeom prst="rect">
            <a:avLst/>
          </a:prstGeom>
        </p:spPr>
      </p:pic>
      <p:sp>
        <p:nvSpPr>
          <p:cNvPr id="8" name="Rektangel 7"/>
          <p:cNvSpPr/>
          <p:nvPr userDrawn="1"/>
        </p:nvSpPr>
        <p:spPr>
          <a:xfrm>
            <a:off x="-103907" y="2069718"/>
            <a:ext cx="9351814" cy="1575565"/>
          </a:xfrm>
          <a:prstGeom prst="rect">
            <a:avLst/>
          </a:prstGeom>
          <a:solidFill>
            <a:schemeClr val="bg1"/>
          </a:solidFill>
          <a:ln>
            <a:no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sv-SE">
              <a:ln>
                <a:noFill/>
              </a:ln>
            </a:endParaRPr>
          </a:p>
        </p:txBody>
      </p:sp>
      <p:sp>
        <p:nvSpPr>
          <p:cNvPr id="2" name="Rubrik 1"/>
          <p:cNvSpPr>
            <a:spLocks noGrp="1"/>
          </p:cNvSpPr>
          <p:nvPr>
            <p:ph type="ctrTitle"/>
          </p:nvPr>
        </p:nvSpPr>
        <p:spPr>
          <a:xfrm>
            <a:off x="448734" y="2430577"/>
            <a:ext cx="8246533" cy="919979"/>
          </a:xfrm>
          <a:prstGeom prst="rect">
            <a:avLst/>
          </a:prstGeom>
        </p:spPr>
        <p:txBody>
          <a:bodyPr>
            <a:normAutofit/>
          </a:bodyPr>
          <a:lstStyle>
            <a:lvl1pPr>
              <a:defRPr sz="3200" b="0" i="0">
                <a:solidFill>
                  <a:schemeClr val="accent2"/>
                </a:solidFill>
                <a:latin typeface="+mj-lt"/>
              </a:defRPr>
            </a:lvl1pPr>
          </a:lstStyle>
          <a:p>
            <a:r>
              <a:rPr lang="sv-SE" dirty="0"/>
              <a:t>Klicka här för att ändra format</a:t>
            </a:r>
          </a:p>
        </p:txBody>
      </p:sp>
      <p:sp>
        <p:nvSpPr>
          <p:cNvPr id="3" name="Underrubrik 2"/>
          <p:cNvSpPr>
            <a:spLocks noGrp="1"/>
          </p:cNvSpPr>
          <p:nvPr>
            <p:ph type="subTitle" idx="1"/>
          </p:nvPr>
        </p:nvSpPr>
        <p:spPr>
          <a:xfrm>
            <a:off x="448734" y="2967571"/>
            <a:ext cx="8246533" cy="416274"/>
          </a:xfrm>
          <a:prstGeom prst="rect">
            <a:avLst/>
          </a:prstGeom>
        </p:spPr>
        <p:txBody>
          <a:bodyPr>
            <a:normAutofit/>
          </a:bodyPr>
          <a:lstStyle>
            <a:lvl1pPr marL="0" indent="0" algn="ctr">
              <a:buNone/>
              <a:defRPr sz="2000" b="0" i="0">
                <a:solidFill>
                  <a:schemeClr val="tx1"/>
                </a:solidFill>
                <a:latin typeface="+mn-lt"/>
                <a:cs typeface="Sisco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a:t>Klicka här för att ändra format på underrubrik i bakgrunden</a:t>
            </a:r>
          </a:p>
        </p:txBody>
      </p:sp>
      <p:sp>
        <p:nvSpPr>
          <p:cNvPr id="9" name="Rubrik 1"/>
          <p:cNvSpPr txBox="1">
            <a:spLocks/>
          </p:cNvSpPr>
          <p:nvPr userDrawn="1"/>
        </p:nvSpPr>
        <p:spPr>
          <a:xfrm>
            <a:off x="457200" y="2203274"/>
            <a:ext cx="8229600" cy="52843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sv-SE" sz="1600" b="0" i="0" dirty="0">
                <a:solidFill>
                  <a:schemeClr val="tx2"/>
                </a:solidFill>
                <a:latin typeface="+mj-lt"/>
                <a:cs typeface="Sisco Bold"/>
              </a:rPr>
              <a:t>SVENSKT KVALITETSINDEX</a:t>
            </a:r>
          </a:p>
          <a:p>
            <a:endParaRPr lang="sv-SE" sz="1800" b="0" i="0" dirty="0">
              <a:solidFill>
                <a:schemeClr val="bg1"/>
              </a:solidFill>
              <a:latin typeface="+mj-lt"/>
              <a:cs typeface="Sisco Bold"/>
            </a:endParaRPr>
          </a:p>
        </p:txBody>
      </p:sp>
      <p:sp>
        <p:nvSpPr>
          <p:cNvPr id="14" name="Platshållare för text 13"/>
          <p:cNvSpPr>
            <a:spLocks noGrp="1"/>
          </p:cNvSpPr>
          <p:nvPr>
            <p:ph type="body" sz="quarter" idx="10"/>
          </p:nvPr>
        </p:nvSpPr>
        <p:spPr>
          <a:xfrm>
            <a:off x="448469" y="3340100"/>
            <a:ext cx="8247062" cy="150813"/>
          </a:xfrm>
          <a:prstGeom prst="rect">
            <a:avLst/>
          </a:prstGeom>
        </p:spPr>
        <p:txBody>
          <a:bodyPr vert="horz"/>
          <a:lstStyle>
            <a:lvl1pPr marL="0" indent="0" algn="ctr">
              <a:buNone/>
              <a:defRPr sz="1000" b="0" i="0">
                <a:latin typeface="+mj-lt"/>
                <a:cs typeface="Sisco Bold"/>
              </a:defRPr>
            </a:lvl1pPr>
            <a:lvl2pPr algn="ctr">
              <a:defRPr sz="1000" b="0" i="0">
                <a:latin typeface="Sisco Bold"/>
                <a:cs typeface="Sisco Bold"/>
              </a:defRPr>
            </a:lvl2pPr>
            <a:lvl3pPr algn="ctr">
              <a:defRPr sz="1000" b="0" i="0">
                <a:latin typeface="Sisco Bold"/>
                <a:cs typeface="Sisco Bold"/>
              </a:defRPr>
            </a:lvl3pPr>
            <a:lvl4pPr algn="ctr">
              <a:defRPr sz="1000" b="0" i="0">
                <a:latin typeface="Sisco Bold"/>
                <a:cs typeface="Sisco Bold"/>
              </a:defRPr>
            </a:lvl4pPr>
            <a:lvl5pPr algn="ctr">
              <a:defRPr sz="1000" b="0" i="0">
                <a:latin typeface="Sisco Bold"/>
                <a:cs typeface="Sisco Bold"/>
              </a:defRPr>
            </a:lvl5pPr>
          </a:lstStyle>
          <a:p>
            <a:pPr lvl="0"/>
            <a:r>
              <a:rPr lang="sv-SE" dirty="0"/>
              <a:t>Klicka här för att ändra format på bakgrundstexten</a:t>
            </a:r>
          </a:p>
        </p:txBody>
      </p:sp>
    </p:spTree>
    <p:extLst>
      <p:ext uri="{BB962C8B-B14F-4D97-AF65-F5344CB8AC3E}">
        <p14:creationId xmlns:p14="http://schemas.microsoft.com/office/powerpoint/2010/main" val="368980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Rubrikbild_2">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508006"/>
            <a:ext cx="7772400" cy="1225021"/>
          </a:xfrm>
        </p:spPr>
        <p:txBody>
          <a:bodyPr>
            <a:normAutofit/>
          </a:bodyPr>
          <a:lstStyle>
            <a:lvl1pPr algn="ctr">
              <a:defRPr sz="3200" b="0" i="0">
                <a:solidFill>
                  <a:schemeClr val="tx2"/>
                </a:solidFill>
                <a:latin typeface="Calibri Light" panose="020F0302020204030204" pitchFamily="34" charset="0"/>
                <a:cs typeface="Sisco Bold"/>
              </a:defRPr>
            </a:lvl1pPr>
          </a:lstStyle>
          <a:p>
            <a:r>
              <a:rPr lang="sv-SE" dirty="0"/>
              <a:t>Klicka här för att ändra format</a:t>
            </a:r>
          </a:p>
        </p:txBody>
      </p:sp>
      <p:sp>
        <p:nvSpPr>
          <p:cNvPr id="3" name="Underrubrik 2"/>
          <p:cNvSpPr>
            <a:spLocks noGrp="1"/>
          </p:cNvSpPr>
          <p:nvPr>
            <p:ph type="subTitle" idx="1"/>
          </p:nvPr>
        </p:nvSpPr>
        <p:spPr>
          <a:xfrm>
            <a:off x="1371600" y="3110220"/>
            <a:ext cx="6400800" cy="1460500"/>
          </a:xfrm>
          <a:prstGeom prst="rect">
            <a:avLst/>
          </a:prstGeom>
        </p:spPr>
        <p:txBody>
          <a:bodyPr>
            <a:normAutofit/>
          </a:bodyPr>
          <a:lstStyle>
            <a:lvl1pPr marL="0" indent="0" algn="ctr">
              <a:buNone/>
              <a:defRPr sz="2000" b="0" i="0">
                <a:solidFill>
                  <a:schemeClr val="accent4">
                    <a:lumMod val="50000"/>
                  </a:schemeClr>
                </a:solidFill>
                <a:latin typeface="Calibri Light" panose="020F0302020204030204" pitchFamily="34" charset="0"/>
                <a:cs typeface="Sisco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a:t>Klicka här för att ändra format på underrubrik i bakgrunden</a:t>
            </a:r>
          </a:p>
        </p:txBody>
      </p:sp>
    </p:spTree>
    <p:extLst>
      <p:ext uri="{BB962C8B-B14F-4D97-AF65-F5344CB8AC3E}">
        <p14:creationId xmlns:p14="http://schemas.microsoft.com/office/powerpoint/2010/main" val="980339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ramsida_2">
    <p:spTree>
      <p:nvGrpSpPr>
        <p:cNvPr id="1" name=""/>
        <p:cNvGrpSpPr/>
        <p:nvPr/>
      </p:nvGrpSpPr>
      <p:grpSpPr>
        <a:xfrm>
          <a:off x="0" y="0"/>
          <a:ext cx="0" cy="0"/>
          <a:chOff x="0" y="0"/>
          <a:chExt cx="0" cy="0"/>
        </a:xfrm>
      </p:grpSpPr>
      <p:sp>
        <p:nvSpPr>
          <p:cNvPr id="7" name="Rektangel med rundade hörn på samma sida 6"/>
          <p:cNvSpPr/>
          <p:nvPr userDrawn="1"/>
        </p:nvSpPr>
        <p:spPr>
          <a:xfrm rot="5400000">
            <a:off x="2846830" y="-1243278"/>
            <a:ext cx="2462388" cy="8201557"/>
          </a:xfrm>
          <a:prstGeom prst="round2Same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a:p>
        </p:txBody>
      </p:sp>
      <p:sp>
        <p:nvSpPr>
          <p:cNvPr id="8" name="Rubrik 1"/>
          <p:cNvSpPr txBox="1">
            <a:spLocks/>
          </p:cNvSpPr>
          <p:nvPr userDrawn="1"/>
        </p:nvSpPr>
        <p:spPr>
          <a:xfrm>
            <a:off x="2053066" y="2164644"/>
            <a:ext cx="5950940" cy="52843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sv-SE" sz="1600" b="0" i="0" dirty="0">
                <a:solidFill>
                  <a:schemeClr val="accent4"/>
                </a:solidFill>
                <a:latin typeface="+mj-lt"/>
                <a:cs typeface="Sisco Bold"/>
              </a:rPr>
              <a:t>SVENSKT KVALITETSINDEX</a:t>
            </a:r>
          </a:p>
          <a:p>
            <a:endParaRPr lang="sv-SE" sz="1800" b="0" i="0" dirty="0">
              <a:solidFill>
                <a:schemeClr val="bg1"/>
              </a:solidFill>
              <a:latin typeface="+mj-lt"/>
              <a:cs typeface="Sisco Bold"/>
            </a:endParaRPr>
          </a:p>
        </p:txBody>
      </p:sp>
      <p:sp>
        <p:nvSpPr>
          <p:cNvPr id="2" name="Rubrik 1"/>
          <p:cNvSpPr>
            <a:spLocks noGrp="1"/>
          </p:cNvSpPr>
          <p:nvPr>
            <p:ph type="title"/>
          </p:nvPr>
        </p:nvSpPr>
        <p:spPr>
          <a:xfrm>
            <a:off x="2053066" y="2404830"/>
            <a:ext cx="5950940" cy="607658"/>
          </a:xfrm>
          <a:prstGeom prst="rect">
            <a:avLst/>
          </a:prstGeom>
        </p:spPr>
        <p:txBody>
          <a:bodyPr anchor="t">
            <a:normAutofit/>
          </a:bodyPr>
          <a:lstStyle>
            <a:lvl1pPr algn="l">
              <a:defRPr sz="3200" b="0" i="0" cap="none">
                <a:solidFill>
                  <a:schemeClr val="accent2"/>
                </a:solidFill>
                <a:latin typeface="+mj-lt"/>
              </a:defRPr>
            </a:lvl1pPr>
          </a:lstStyle>
          <a:p>
            <a:r>
              <a:rPr lang="sv-SE" dirty="0"/>
              <a:t>Klicka här för att ändra format</a:t>
            </a:r>
          </a:p>
        </p:txBody>
      </p:sp>
      <p:sp>
        <p:nvSpPr>
          <p:cNvPr id="3" name="Platshållare för text 2"/>
          <p:cNvSpPr>
            <a:spLocks noGrp="1"/>
          </p:cNvSpPr>
          <p:nvPr>
            <p:ph type="body" idx="1"/>
          </p:nvPr>
        </p:nvSpPr>
        <p:spPr>
          <a:xfrm>
            <a:off x="2053066" y="2930345"/>
            <a:ext cx="5950940" cy="627948"/>
          </a:xfrm>
          <a:prstGeom prst="rect">
            <a:avLst/>
          </a:prstGeom>
        </p:spPr>
        <p:txBody>
          <a:bodyPr anchor="t"/>
          <a:lstStyle>
            <a:lvl1pPr marL="0" indent="0">
              <a:buNone/>
              <a:defRPr sz="2000" b="0" i="0">
                <a:solidFill>
                  <a:schemeClr val="tx1"/>
                </a:solidFill>
                <a:latin typeface="+mn-lt"/>
                <a:cs typeface="Sisco Book"/>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dirty="0"/>
              <a:t>Klicka här för att ändra format på bakgrundstexten</a:t>
            </a:r>
          </a:p>
        </p:txBody>
      </p:sp>
      <p:sp>
        <p:nvSpPr>
          <p:cNvPr id="12" name="Platshållare för bild 11"/>
          <p:cNvSpPr>
            <a:spLocks noGrp="1"/>
          </p:cNvSpPr>
          <p:nvPr>
            <p:ph type="pic" sz="quarter" idx="10"/>
          </p:nvPr>
        </p:nvSpPr>
        <p:spPr>
          <a:xfrm>
            <a:off x="321734" y="2158559"/>
            <a:ext cx="1388525" cy="1397882"/>
          </a:xfrm>
          <a:prstGeom prst="rect">
            <a:avLst/>
          </a:prstGeom>
        </p:spPr>
        <p:txBody>
          <a:bodyPr/>
          <a:lstStyle>
            <a:lvl1pPr marL="0" indent="0">
              <a:buNone/>
              <a:defRPr>
                <a:latin typeface="+mn-lt"/>
              </a:defRPr>
            </a:lvl1pPr>
          </a:lstStyle>
          <a:p>
            <a:endParaRPr lang="sv-SE" dirty="0"/>
          </a:p>
        </p:txBody>
      </p:sp>
      <p:sp>
        <p:nvSpPr>
          <p:cNvPr id="16" name="Platshållare för text 15"/>
          <p:cNvSpPr>
            <a:spLocks noGrp="1"/>
          </p:cNvSpPr>
          <p:nvPr>
            <p:ph type="body" sz="quarter" idx="11"/>
          </p:nvPr>
        </p:nvSpPr>
        <p:spPr>
          <a:xfrm>
            <a:off x="2052638" y="3379788"/>
            <a:ext cx="5951537" cy="177800"/>
          </a:xfrm>
          <a:prstGeom prst="rect">
            <a:avLst/>
          </a:prstGeom>
        </p:spPr>
        <p:txBody>
          <a:bodyPr vert="horz"/>
          <a:lstStyle>
            <a:lvl1pPr marL="0" indent="0">
              <a:buNone/>
              <a:defRPr sz="1000" b="0" i="0">
                <a:latin typeface="+mj-lt"/>
                <a:cs typeface="Sisco Bold"/>
              </a:defRPr>
            </a:lvl1pPr>
            <a:lvl2pPr>
              <a:defRPr sz="1000" b="0" i="0">
                <a:latin typeface="Sisco Bold"/>
                <a:cs typeface="Sisco Bold"/>
              </a:defRPr>
            </a:lvl2pPr>
            <a:lvl3pPr>
              <a:defRPr sz="1000" b="0" i="0">
                <a:latin typeface="Sisco Bold"/>
                <a:cs typeface="Sisco Bold"/>
              </a:defRPr>
            </a:lvl3pPr>
            <a:lvl4pPr>
              <a:defRPr sz="1000" b="0" i="0">
                <a:latin typeface="Sisco Bold"/>
                <a:cs typeface="Sisco Bold"/>
              </a:defRPr>
            </a:lvl4pPr>
            <a:lvl5pPr>
              <a:defRPr sz="1000" b="0" i="0">
                <a:latin typeface="Sisco Bold"/>
                <a:cs typeface="Sisco Bold"/>
              </a:defRPr>
            </a:lvl5pPr>
          </a:lstStyle>
          <a:p>
            <a:pPr lvl="0"/>
            <a:r>
              <a:rPr lang="sv-SE" dirty="0"/>
              <a:t>Klicka här för att ändra format på bakgrundstexten</a:t>
            </a:r>
          </a:p>
        </p:txBody>
      </p:sp>
    </p:spTree>
    <p:extLst>
      <p:ext uri="{BB962C8B-B14F-4D97-AF65-F5344CB8AC3E}">
        <p14:creationId xmlns:p14="http://schemas.microsoft.com/office/powerpoint/2010/main" val="4109804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st förstasida">
    <p:spTree>
      <p:nvGrpSpPr>
        <p:cNvPr id="1" name=""/>
        <p:cNvGrpSpPr/>
        <p:nvPr/>
      </p:nvGrpSpPr>
      <p:grpSpPr>
        <a:xfrm>
          <a:off x="0" y="0"/>
          <a:ext cx="0" cy="0"/>
          <a:chOff x="0" y="0"/>
          <a:chExt cx="0" cy="0"/>
        </a:xfrm>
      </p:grpSpPr>
      <p:pic>
        <p:nvPicPr>
          <p:cNvPr id="6" name="Bildobjekt 5" descr="2083_Bl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617"/>
            <a:ext cx="9144000" cy="6096624"/>
          </a:xfrm>
          <a:prstGeom prst="rect">
            <a:avLst/>
          </a:prstGeom>
        </p:spPr>
      </p:pic>
      <p:sp>
        <p:nvSpPr>
          <p:cNvPr id="9" name="Rektangel med rundade hörn på samma sida 8"/>
          <p:cNvSpPr/>
          <p:nvPr/>
        </p:nvSpPr>
        <p:spPr>
          <a:xfrm rot="16200000">
            <a:off x="8712331" y="161003"/>
            <a:ext cx="304538" cy="558800"/>
          </a:xfrm>
          <a:prstGeom prst="round2Same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0" name="Bildobjekt 9"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1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2" name="Bildobjekt 1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15" name="Rektangel 14"/>
          <p:cNvSpPr/>
          <p:nvPr/>
        </p:nvSpPr>
        <p:spPr>
          <a:xfrm>
            <a:off x="0" y="5212207"/>
            <a:ext cx="9144000" cy="712439"/>
          </a:xfrm>
          <a:prstGeom prst="rect">
            <a:avLst/>
          </a:prstGeom>
          <a:solidFill>
            <a:srgbClr val="00A1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9" name="Rätvinklig triangel 18"/>
          <p:cNvSpPr/>
          <p:nvPr/>
        </p:nvSpPr>
        <p:spPr>
          <a:xfrm flipH="1">
            <a:off x="-61940" y="4054772"/>
            <a:ext cx="9205940" cy="1167675"/>
          </a:xfrm>
          <a:prstGeom prst="rtTriangle">
            <a:avLst/>
          </a:prstGeom>
          <a:solidFill>
            <a:srgbClr val="00A1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4" name="Platshållare för text 13"/>
          <p:cNvSpPr>
            <a:spLocks noGrp="1"/>
          </p:cNvSpPr>
          <p:nvPr>
            <p:ph type="body" sz="quarter" idx="10" hasCustomPrompt="1"/>
          </p:nvPr>
        </p:nvSpPr>
        <p:spPr>
          <a:xfrm>
            <a:off x="4645108" y="4835526"/>
            <a:ext cx="4471987" cy="516618"/>
          </a:xfrm>
          <a:prstGeom prst="rect">
            <a:avLst/>
          </a:prstGeom>
        </p:spPr>
        <p:txBody>
          <a:bodyPr vert="horz"/>
          <a:lstStyle>
            <a:lvl1pPr>
              <a:defRPr sz="2400" b="1" baseline="0">
                <a:solidFill>
                  <a:schemeClr val="bg1"/>
                </a:solidFill>
                <a:latin typeface="+mn-lt"/>
              </a:defRPr>
            </a:lvl1pPr>
          </a:lstStyle>
          <a:p>
            <a:pPr lvl="0"/>
            <a:r>
              <a:rPr lang="sv-SE" dirty="0"/>
              <a:t>RUBRIKTEXT</a:t>
            </a:r>
          </a:p>
        </p:txBody>
      </p:sp>
      <p:sp>
        <p:nvSpPr>
          <p:cNvPr id="21" name="Platshållare för text 13"/>
          <p:cNvSpPr>
            <a:spLocks noGrp="1"/>
          </p:cNvSpPr>
          <p:nvPr>
            <p:ph type="body" sz="quarter" idx="11" hasCustomPrompt="1"/>
          </p:nvPr>
        </p:nvSpPr>
        <p:spPr>
          <a:xfrm>
            <a:off x="4637993" y="5294082"/>
            <a:ext cx="4471987" cy="516618"/>
          </a:xfrm>
          <a:prstGeom prst="rect">
            <a:avLst/>
          </a:prstGeom>
        </p:spPr>
        <p:txBody>
          <a:bodyPr vert="horz"/>
          <a:lstStyle>
            <a:lvl1pPr>
              <a:defRPr sz="1200" b="1" baseline="0">
                <a:solidFill>
                  <a:schemeClr val="bg1"/>
                </a:solidFill>
                <a:latin typeface="+mn-lt"/>
              </a:defRPr>
            </a:lvl1pPr>
          </a:lstStyle>
          <a:p>
            <a:pPr lvl="0"/>
            <a:r>
              <a:rPr lang="sv-SE" dirty="0"/>
              <a:t>DATUM</a:t>
            </a:r>
          </a:p>
        </p:txBody>
      </p:sp>
      <p:sp>
        <p:nvSpPr>
          <p:cNvPr id="4" name="Rektangel 3"/>
          <p:cNvSpPr/>
          <p:nvPr/>
        </p:nvSpPr>
        <p:spPr>
          <a:xfrm>
            <a:off x="-30970" y="5542162"/>
            <a:ext cx="9319652" cy="436131"/>
          </a:xfrm>
          <a:prstGeom prst="rect">
            <a:avLst/>
          </a:prstGeom>
          <a:solidFill>
            <a:srgbClr val="00AE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2" name="Rubrik 21"/>
          <p:cNvSpPr>
            <a:spLocks noGrp="1"/>
          </p:cNvSpPr>
          <p:nvPr>
            <p:ph type="title"/>
          </p:nvPr>
        </p:nvSpPr>
        <p:spPr/>
        <p:txBody>
          <a:bodyPr/>
          <a:lstStyle/>
          <a:p>
            <a:r>
              <a:rPr lang="sv-SE"/>
              <a:t>Klicka här för att ändra format</a:t>
            </a:r>
          </a:p>
        </p:txBody>
      </p:sp>
    </p:spTree>
    <p:extLst>
      <p:ext uri="{BB962C8B-B14F-4D97-AF65-F5344CB8AC3E}">
        <p14:creationId xmlns:p14="http://schemas.microsoft.com/office/powerpoint/2010/main" val="264453591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Avsnittsrubrik_SKIlogo">
    <p:bg>
      <p:bgPr>
        <a:solidFill>
          <a:srgbClr val="FFFFFF"/>
        </a:solidFill>
        <a:effectLst/>
      </p:bgPr>
    </p:bg>
    <p:spTree>
      <p:nvGrpSpPr>
        <p:cNvPr id="1" name=""/>
        <p:cNvGrpSpPr/>
        <p:nvPr/>
      </p:nvGrpSpPr>
      <p:grpSpPr>
        <a:xfrm>
          <a:off x="0" y="0"/>
          <a:ext cx="0" cy="0"/>
          <a:chOff x="0" y="0"/>
          <a:chExt cx="0" cy="0"/>
        </a:xfrm>
      </p:grpSpPr>
      <p:sp>
        <p:nvSpPr>
          <p:cNvPr id="5" name="Rektangel 4"/>
          <p:cNvSpPr/>
          <p:nvPr/>
        </p:nvSpPr>
        <p:spPr>
          <a:xfrm>
            <a:off x="-19241" y="-384"/>
            <a:ext cx="2482434" cy="5715384"/>
          </a:xfrm>
          <a:prstGeom prst="rect">
            <a:avLst/>
          </a:prstGeom>
          <a:solidFill>
            <a:srgbClr val="00AE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620" dirty="0">
              <a:latin typeface="Calibri Light" panose="020F0302020204030204" pitchFamily="34" charset="0"/>
            </a:endParaRPr>
          </a:p>
        </p:txBody>
      </p:sp>
      <p:pic>
        <p:nvPicPr>
          <p:cNvPr id="3" name="Bildobjekt 2" descr="Ikon, SKI, blå.png"/>
          <p:cNvPicPr>
            <a:picLocks noChangeAspect="1"/>
          </p:cNvPicPr>
          <p:nvPr/>
        </p:nvPicPr>
        <p:blipFill rotWithShape="1">
          <a:blip r:embed="rId2">
            <a:alphaModFix/>
            <a:extLst>
              <a:ext uri="{28A0092B-C50C-407E-A947-70E740481C1C}">
                <a14:useLocalDpi xmlns:a14="http://schemas.microsoft.com/office/drawing/2010/main" val="0"/>
              </a:ext>
            </a:extLst>
          </a:blip>
          <a:srcRect l="15878" t="340" r="-754" b="10683"/>
          <a:stretch/>
        </p:blipFill>
        <p:spPr>
          <a:xfrm>
            <a:off x="-19246" y="2958830"/>
            <a:ext cx="2375402" cy="2756170"/>
          </a:xfrm>
          <a:prstGeom prst="rect">
            <a:avLst/>
          </a:prstGeom>
        </p:spPr>
      </p:pic>
      <p:sp>
        <p:nvSpPr>
          <p:cNvPr id="6"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sz="1620" dirty="0">
              <a:solidFill>
                <a:schemeClr val="bg1">
                  <a:lumMod val="95000"/>
                </a:schemeClr>
              </a:solidFill>
              <a:latin typeface="Calibri Light" panose="020F0302020204030204" pitchFamily="34" charset="0"/>
            </a:endParaRPr>
          </a:p>
        </p:txBody>
      </p:sp>
      <p:pic>
        <p:nvPicPr>
          <p:cNvPr id="7" name="Bildobjekt 6"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4" y="355863"/>
            <a:ext cx="436036" cy="178793"/>
          </a:xfrm>
          <a:prstGeom prst="rect">
            <a:avLst/>
          </a:prstGeom>
        </p:spPr>
      </p:pic>
    </p:spTree>
    <p:extLst>
      <p:ext uri="{BB962C8B-B14F-4D97-AF65-F5344CB8AC3E}">
        <p14:creationId xmlns:p14="http://schemas.microsoft.com/office/powerpoint/2010/main" val="221692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vsnittsrubrik_SKIlogo">
    <p:spTree>
      <p:nvGrpSpPr>
        <p:cNvPr id="1" name=""/>
        <p:cNvGrpSpPr/>
        <p:nvPr/>
      </p:nvGrpSpPr>
      <p:grpSpPr>
        <a:xfrm>
          <a:off x="0" y="0"/>
          <a:ext cx="0" cy="0"/>
          <a:chOff x="0" y="0"/>
          <a:chExt cx="0" cy="0"/>
        </a:xfrm>
      </p:grpSpPr>
      <p:sp>
        <p:nvSpPr>
          <p:cNvPr id="5" name="Rektangel 4"/>
          <p:cNvSpPr/>
          <p:nvPr/>
        </p:nvSpPr>
        <p:spPr>
          <a:xfrm>
            <a:off x="-19241" y="-384"/>
            <a:ext cx="2482434" cy="5715384"/>
          </a:xfrm>
          <a:prstGeom prst="rect">
            <a:avLst/>
          </a:prstGeom>
          <a:solidFill>
            <a:srgbClr val="00AE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3" name="Bildobjekt 2" descr="Ikon, SKI, blå.png"/>
          <p:cNvPicPr>
            <a:picLocks noChangeAspect="1"/>
          </p:cNvPicPr>
          <p:nvPr/>
        </p:nvPicPr>
        <p:blipFill rotWithShape="1">
          <a:blip r:embed="rId2">
            <a:alphaModFix/>
            <a:extLst>
              <a:ext uri="{28A0092B-C50C-407E-A947-70E740481C1C}">
                <a14:useLocalDpi xmlns:a14="http://schemas.microsoft.com/office/drawing/2010/main" val="0"/>
              </a:ext>
            </a:extLst>
          </a:blip>
          <a:srcRect l="15878" t="340" r="-754" b="10683"/>
          <a:stretch/>
        </p:blipFill>
        <p:spPr>
          <a:xfrm>
            <a:off x="-19246" y="2958830"/>
            <a:ext cx="2375402" cy="2756170"/>
          </a:xfrm>
          <a:prstGeom prst="rect">
            <a:avLst/>
          </a:prstGeom>
        </p:spPr>
      </p:pic>
      <p:sp>
        <p:nvSpPr>
          <p:cNvPr id="6"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7" name="Bildobjekt 6"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8" name="Rektangel 7"/>
          <p:cNvSpPr/>
          <p:nvPr userDrawn="1"/>
        </p:nvSpPr>
        <p:spPr>
          <a:xfrm>
            <a:off x="-19241" y="-384"/>
            <a:ext cx="2482434" cy="5715384"/>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9" name="Bildobjekt 8" descr="Ikon, SKI, blå.png"/>
          <p:cNvPicPr>
            <a:picLocks noChangeAspect="1"/>
          </p:cNvPicPr>
          <p:nvPr userDrawn="1"/>
        </p:nvPicPr>
        <p:blipFill rotWithShape="1">
          <a:blip r:embed="rId2">
            <a:alphaModFix amt="13000"/>
            <a:extLst>
              <a:ext uri="{28A0092B-C50C-407E-A947-70E740481C1C}">
                <a14:useLocalDpi xmlns:a14="http://schemas.microsoft.com/office/drawing/2010/main" val="0"/>
              </a:ext>
            </a:extLst>
          </a:blip>
          <a:srcRect l="15878" t="340" r="-754" b="10683"/>
          <a:stretch/>
        </p:blipFill>
        <p:spPr>
          <a:xfrm>
            <a:off x="-19242" y="3213100"/>
            <a:ext cx="2156259" cy="2501900"/>
          </a:xfrm>
          <a:prstGeom prst="rect">
            <a:avLst/>
          </a:prstGeom>
        </p:spPr>
      </p:pic>
      <p:sp>
        <p:nvSpPr>
          <p:cNvPr id="10" name="Rektangel med rundade hörn på samma sida 9"/>
          <p:cNvSpPr/>
          <p:nvPr userDrawn="1"/>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1" name="Bildobjekt 10" descr="SKI logotyp, svart.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Tree>
    <p:extLst>
      <p:ext uri="{BB962C8B-B14F-4D97-AF65-F5344CB8AC3E}">
        <p14:creationId xmlns:p14="http://schemas.microsoft.com/office/powerpoint/2010/main" val="24935186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endParaRPr lang="sv-SE" dirty="0"/>
          </a:p>
        </p:txBody>
      </p:sp>
      <p:sp>
        <p:nvSpPr>
          <p:cNvPr id="4" name="Platshållare för sidfot 3"/>
          <p:cNvSpPr>
            <a:spLocks noGrp="1"/>
          </p:cNvSpPr>
          <p:nvPr>
            <p:ph type="ftr" sz="quarter" idx="11"/>
          </p:nvPr>
        </p:nvSpPr>
        <p:spPr/>
        <p:txBody>
          <a:bodyPr/>
          <a:lstStyle/>
          <a:p>
            <a:endParaRPr lang="sv-SE" dirty="0"/>
          </a:p>
        </p:txBody>
      </p:sp>
      <p:sp>
        <p:nvSpPr>
          <p:cNvPr id="5" name="Platshållare för bildnummer 4"/>
          <p:cNvSpPr>
            <a:spLocks noGrp="1"/>
          </p:cNvSpPr>
          <p:nvPr>
            <p:ph type="sldNum" sz="quarter" idx="12"/>
          </p:nvPr>
        </p:nvSpPr>
        <p:spPr/>
        <p:txBody>
          <a:bodyPr/>
          <a:lstStyle/>
          <a:p>
            <a:fld id="{9A6773D3-4C9B-8F42-8439-A0BCA0F2EEFD}" type="slidenum">
              <a:rPr lang="sv-SE" smtClean="0"/>
              <a:pPr/>
              <a:t>‹#›</a:t>
            </a:fld>
            <a:endParaRPr lang="sv-SE" dirty="0"/>
          </a:p>
        </p:txBody>
      </p:sp>
    </p:spTree>
    <p:extLst>
      <p:ext uri="{BB962C8B-B14F-4D97-AF65-F5344CB8AC3E}">
        <p14:creationId xmlns:p14="http://schemas.microsoft.com/office/powerpoint/2010/main" val="680924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ubrikbild_1">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6"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7" name="Bildobjekt 6" descr="SKI logotyp, svar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pic>
        <p:nvPicPr>
          <p:cNvPr id="8" name="Bildobjekt 7" descr="Ikon, SKI, blå.png"/>
          <p:cNvPicPr>
            <a:picLocks noChangeAspect="1"/>
          </p:cNvPicPr>
          <p:nvPr/>
        </p:nvPicPr>
        <p:blipFill rotWithShape="1">
          <a:blip r:embed="rId3">
            <a:alphaModFix amt="13000"/>
            <a:extLst>
              <a:ext uri="{28A0092B-C50C-407E-A947-70E740481C1C}">
                <a14:useLocalDpi xmlns:a14="http://schemas.microsoft.com/office/drawing/2010/main" val="0"/>
              </a:ext>
            </a:extLst>
          </a:blip>
          <a:srcRect l="22810" t="341" r="-778" b="12095"/>
          <a:stretch/>
        </p:blipFill>
        <p:spPr>
          <a:xfrm>
            <a:off x="0" y="819149"/>
            <a:ext cx="3819525" cy="4895851"/>
          </a:xfrm>
          <a:prstGeom prst="rect">
            <a:avLst/>
          </a:prstGeom>
        </p:spPr>
      </p:pic>
      <p:sp>
        <p:nvSpPr>
          <p:cNvPr id="5" name="Rektangel med rundade hörn på samma sida 4"/>
          <p:cNvSpPr/>
          <p:nvPr userDrawn="1"/>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9" name="Bildobjekt 8" descr="SKI logotyp, svar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pic>
        <p:nvPicPr>
          <p:cNvPr id="10" name="Bildobjekt 9" descr="Ikon, SKI, blå.png"/>
          <p:cNvPicPr>
            <a:picLocks noChangeAspect="1"/>
          </p:cNvPicPr>
          <p:nvPr userDrawn="1"/>
        </p:nvPicPr>
        <p:blipFill rotWithShape="1">
          <a:blip r:embed="rId3">
            <a:alphaModFix amt="13000"/>
            <a:extLst>
              <a:ext uri="{28A0092B-C50C-407E-A947-70E740481C1C}">
                <a14:useLocalDpi xmlns:a14="http://schemas.microsoft.com/office/drawing/2010/main" val="0"/>
              </a:ext>
            </a:extLst>
          </a:blip>
          <a:srcRect l="22810" t="341" r="-778" b="12095"/>
          <a:stretch/>
        </p:blipFill>
        <p:spPr>
          <a:xfrm>
            <a:off x="0" y="819149"/>
            <a:ext cx="3819525" cy="4895851"/>
          </a:xfrm>
          <a:prstGeom prst="rect">
            <a:avLst/>
          </a:prstGeom>
        </p:spPr>
      </p:pic>
    </p:spTree>
    <p:extLst>
      <p:ext uri="{BB962C8B-B14F-4D97-AF65-F5344CB8AC3E}">
        <p14:creationId xmlns:p14="http://schemas.microsoft.com/office/powerpoint/2010/main" val="31605835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Rubrikbild_2">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508006"/>
            <a:ext cx="7772400" cy="1225021"/>
          </a:xfrm>
        </p:spPr>
        <p:txBody>
          <a:bodyPr>
            <a:normAutofit/>
          </a:bodyPr>
          <a:lstStyle>
            <a:lvl1pPr algn="ctr">
              <a:defRPr sz="3200" b="0" i="0">
                <a:solidFill>
                  <a:schemeClr val="tx2"/>
                </a:solidFill>
                <a:latin typeface="Calibri Light" panose="020F0302020204030204" pitchFamily="34" charset="0"/>
                <a:cs typeface="Sisco Bold"/>
              </a:defRPr>
            </a:lvl1pPr>
          </a:lstStyle>
          <a:p>
            <a:r>
              <a:rPr lang="sv-SE"/>
              <a:t>Klicka här för att ändra format</a:t>
            </a:r>
            <a:endParaRPr lang="sv-SE" dirty="0"/>
          </a:p>
        </p:txBody>
      </p:sp>
      <p:sp>
        <p:nvSpPr>
          <p:cNvPr id="3" name="Underrubrik 2"/>
          <p:cNvSpPr>
            <a:spLocks noGrp="1"/>
          </p:cNvSpPr>
          <p:nvPr>
            <p:ph type="subTitle" idx="1"/>
          </p:nvPr>
        </p:nvSpPr>
        <p:spPr>
          <a:xfrm>
            <a:off x="1371600" y="3110220"/>
            <a:ext cx="6400800" cy="1460500"/>
          </a:xfrm>
          <a:prstGeom prst="rect">
            <a:avLst/>
          </a:prstGeom>
        </p:spPr>
        <p:txBody>
          <a:bodyPr>
            <a:normAutofit/>
          </a:bodyPr>
          <a:lstStyle>
            <a:lvl1pPr marL="0" indent="0" algn="ctr">
              <a:buNone/>
              <a:defRPr sz="2000" b="0" i="0">
                <a:solidFill>
                  <a:schemeClr val="accent4">
                    <a:lumMod val="50000"/>
                  </a:schemeClr>
                </a:solidFill>
                <a:latin typeface="Calibri Light" panose="020F0302020204030204" pitchFamily="34" charset="0"/>
                <a:cs typeface="Sisco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Klicka här för att ändra format på underrubrik i bakgrunden</a:t>
            </a:r>
            <a:endParaRPr lang="sv-SE" dirty="0"/>
          </a:p>
        </p:txBody>
      </p:sp>
    </p:spTree>
    <p:extLst>
      <p:ext uri="{BB962C8B-B14F-4D97-AF65-F5344CB8AC3E}">
        <p14:creationId xmlns:p14="http://schemas.microsoft.com/office/powerpoint/2010/main" val="2038716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vsnittsrubrik_energi">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a:t>Klicka här för att ändra format</a:t>
            </a:r>
            <a:endParaRPr lang="sv-SE" dirty="0"/>
          </a:p>
        </p:txBody>
      </p:sp>
      <p:sp>
        <p:nvSpPr>
          <p:cNvPr id="5" name="Rektangel 4"/>
          <p:cNvSpPr/>
          <p:nvPr/>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a:t>Klicka här för att ändra format på bakgrundstexten</a:t>
            </a:r>
          </a:p>
        </p:txBody>
      </p:sp>
      <p:sp>
        <p:nvSpPr>
          <p:cNvPr id="6" name="Rektangel 5"/>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Tree>
    <p:extLst>
      <p:ext uri="{BB962C8B-B14F-4D97-AF65-F5344CB8AC3E}">
        <p14:creationId xmlns:p14="http://schemas.microsoft.com/office/powerpoint/2010/main" val="15376645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vsnittsrubrik_bank">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a:t>Klicka här för att ändra format</a:t>
            </a:r>
            <a:endParaRPr lang="sv-SE" dirty="0"/>
          </a:p>
        </p:txBody>
      </p:sp>
      <p:sp>
        <p:nvSpPr>
          <p:cNvPr id="5" name="Rektangel 4"/>
          <p:cNvSpPr/>
          <p:nvPr/>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a:t>Klicka här för att ändra format på bakgrundstexten</a:t>
            </a:r>
          </a:p>
        </p:txBody>
      </p:sp>
      <p:pic>
        <p:nvPicPr>
          <p:cNvPr id="2" name="Bildobjekt 1" descr="Ikon, bank, blå.png"/>
          <p:cNvPicPr>
            <a:picLocks noChangeAspect="1"/>
          </p:cNvPicPr>
          <p:nvPr/>
        </p:nvPicPr>
        <p:blipFill rotWithShape="1">
          <a:blip r:embed="rId2">
            <a:alphaModFix amt="7000"/>
            <a:extLst>
              <a:ext uri="{28A0092B-C50C-407E-A947-70E740481C1C}">
                <a14:useLocalDpi xmlns:a14="http://schemas.microsoft.com/office/drawing/2010/main" val="0"/>
              </a:ext>
            </a:extLst>
          </a:blip>
          <a:srcRect l="50000"/>
          <a:stretch/>
        </p:blipFill>
        <p:spPr>
          <a:xfrm>
            <a:off x="-19242" y="940308"/>
            <a:ext cx="2892552" cy="3834384"/>
          </a:xfrm>
          <a:prstGeom prst="rect">
            <a:avLst/>
          </a:prstGeom>
        </p:spPr>
      </p:pic>
      <p:sp>
        <p:nvSpPr>
          <p:cNvPr id="6" name="Rektangel 5"/>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7" name="Bildobjekt 6" descr="Ikon, bank, blå.png"/>
          <p:cNvPicPr>
            <a:picLocks noChangeAspect="1"/>
          </p:cNvPicPr>
          <p:nvPr userDrawn="1"/>
        </p:nvPicPr>
        <p:blipFill rotWithShape="1">
          <a:blip r:embed="rId2">
            <a:alphaModFix amt="7000"/>
            <a:extLst>
              <a:ext uri="{28A0092B-C50C-407E-A947-70E740481C1C}">
                <a14:useLocalDpi xmlns:a14="http://schemas.microsoft.com/office/drawing/2010/main" val="0"/>
              </a:ext>
            </a:extLst>
          </a:blip>
          <a:srcRect l="50000"/>
          <a:stretch/>
        </p:blipFill>
        <p:spPr>
          <a:xfrm>
            <a:off x="-19242" y="940308"/>
            <a:ext cx="2892552" cy="3834384"/>
          </a:xfrm>
          <a:prstGeom prst="rect">
            <a:avLst/>
          </a:prstGeom>
        </p:spPr>
      </p:pic>
    </p:spTree>
    <p:extLst>
      <p:ext uri="{BB962C8B-B14F-4D97-AF65-F5344CB8AC3E}">
        <p14:creationId xmlns:p14="http://schemas.microsoft.com/office/powerpoint/2010/main" val="1975184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vsnittsrubrik_samhällsservice">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a:t>Klicka här för att ändra format</a:t>
            </a:r>
            <a:endParaRPr lang="sv-SE" dirty="0"/>
          </a:p>
        </p:txBody>
      </p:sp>
      <p:sp>
        <p:nvSpPr>
          <p:cNvPr id="5" name="Rektangel 4"/>
          <p:cNvSpPr/>
          <p:nvPr/>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a:t>Klicka här för att ändra format på bakgrundstexten</a:t>
            </a:r>
          </a:p>
        </p:txBody>
      </p:sp>
      <p:pic>
        <p:nvPicPr>
          <p:cNvPr id="3" name="Bildobjekt 2" descr="Ikon, offentlig sektor, blå.png"/>
          <p:cNvPicPr>
            <a:picLocks noChangeAspect="1"/>
          </p:cNvPicPr>
          <p:nvPr/>
        </p:nvPicPr>
        <p:blipFill rotWithShape="1">
          <a:blip r:embed="rId2">
            <a:alphaModFix amt="11000"/>
            <a:extLst>
              <a:ext uri="{28A0092B-C50C-407E-A947-70E740481C1C}">
                <a14:useLocalDpi xmlns:a14="http://schemas.microsoft.com/office/drawing/2010/main" val="0"/>
              </a:ext>
            </a:extLst>
          </a:blip>
          <a:srcRect l="47896"/>
          <a:stretch/>
        </p:blipFill>
        <p:spPr>
          <a:xfrm>
            <a:off x="-19242" y="1045896"/>
            <a:ext cx="3343464" cy="3766896"/>
          </a:xfrm>
          <a:prstGeom prst="rect">
            <a:avLst/>
          </a:prstGeom>
        </p:spPr>
      </p:pic>
      <p:sp>
        <p:nvSpPr>
          <p:cNvPr id="6" name="Rektangel 5"/>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7" name="Bildobjekt 6" descr="Ikon, offentlig sektor, blå.png"/>
          <p:cNvPicPr>
            <a:picLocks noChangeAspect="1"/>
          </p:cNvPicPr>
          <p:nvPr userDrawn="1"/>
        </p:nvPicPr>
        <p:blipFill rotWithShape="1">
          <a:blip r:embed="rId2">
            <a:alphaModFix amt="11000"/>
            <a:extLst>
              <a:ext uri="{28A0092B-C50C-407E-A947-70E740481C1C}">
                <a14:useLocalDpi xmlns:a14="http://schemas.microsoft.com/office/drawing/2010/main" val="0"/>
              </a:ext>
            </a:extLst>
          </a:blip>
          <a:srcRect l="47896"/>
          <a:stretch/>
        </p:blipFill>
        <p:spPr>
          <a:xfrm>
            <a:off x="-19242" y="1045896"/>
            <a:ext cx="3343464" cy="3766896"/>
          </a:xfrm>
          <a:prstGeom prst="rect">
            <a:avLst/>
          </a:prstGeom>
        </p:spPr>
      </p:pic>
    </p:spTree>
    <p:extLst>
      <p:ext uri="{BB962C8B-B14F-4D97-AF65-F5344CB8AC3E}">
        <p14:creationId xmlns:p14="http://schemas.microsoft.com/office/powerpoint/2010/main" val="256879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vsnittsrubrik_energi">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5" name="Rektangel 4"/>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dirty="0"/>
              <a:t>Klicka här för att ändra format på bakgrundstexten</a:t>
            </a:r>
          </a:p>
        </p:txBody>
      </p:sp>
    </p:spTree>
    <p:extLst>
      <p:ext uri="{BB962C8B-B14F-4D97-AF65-F5344CB8AC3E}">
        <p14:creationId xmlns:p14="http://schemas.microsoft.com/office/powerpoint/2010/main" val="1597659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vsnittsrubrik_telekom">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a:t>Klicka här för att ändra format</a:t>
            </a:r>
            <a:endParaRPr lang="sv-SE" dirty="0"/>
          </a:p>
        </p:txBody>
      </p:sp>
      <p:sp>
        <p:nvSpPr>
          <p:cNvPr id="5" name="Rektangel 4"/>
          <p:cNvSpPr/>
          <p:nvPr/>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a:t>Klicka här för att ändra format på bakgrundstexten</a:t>
            </a:r>
          </a:p>
        </p:txBody>
      </p:sp>
      <p:pic>
        <p:nvPicPr>
          <p:cNvPr id="2" name="Bildobjekt 1" descr="Ikon, telekom, blå.png"/>
          <p:cNvPicPr>
            <a:picLocks noChangeAspect="1"/>
          </p:cNvPicPr>
          <p:nvPr/>
        </p:nvPicPr>
        <p:blipFill rotWithShape="1">
          <a:blip r:embed="rId2">
            <a:alphaModFix amt="12000"/>
            <a:extLst>
              <a:ext uri="{28A0092B-C50C-407E-A947-70E740481C1C}">
                <a14:useLocalDpi xmlns:a14="http://schemas.microsoft.com/office/drawing/2010/main" val="0"/>
              </a:ext>
            </a:extLst>
          </a:blip>
          <a:srcRect l="50000"/>
          <a:stretch/>
        </p:blipFill>
        <p:spPr>
          <a:xfrm>
            <a:off x="-19243" y="681501"/>
            <a:ext cx="2790825" cy="4351999"/>
          </a:xfrm>
          <a:prstGeom prst="rect">
            <a:avLst/>
          </a:prstGeom>
        </p:spPr>
      </p:pic>
      <p:sp>
        <p:nvSpPr>
          <p:cNvPr id="6" name="Rektangel 5"/>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7" name="Bildobjekt 6" descr="Ikon, telekom, blå.png"/>
          <p:cNvPicPr>
            <a:picLocks noChangeAspect="1"/>
          </p:cNvPicPr>
          <p:nvPr userDrawn="1"/>
        </p:nvPicPr>
        <p:blipFill rotWithShape="1">
          <a:blip r:embed="rId2">
            <a:alphaModFix amt="12000"/>
            <a:extLst>
              <a:ext uri="{28A0092B-C50C-407E-A947-70E740481C1C}">
                <a14:useLocalDpi xmlns:a14="http://schemas.microsoft.com/office/drawing/2010/main" val="0"/>
              </a:ext>
            </a:extLst>
          </a:blip>
          <a:srcRect l="50000"/>
          <a:stretch/>
        </p:blipFill>
        <p:spPr>
          <a:xfrm>
            <a:off x="-19243" y="681501"/>
            <a:ext cx="2790825" cy="4351999"/>
          </a:xfrm>
          <a:prstGeom prst="rect">
            <a:avLst/>
          </a:prstGeom>
        </p:spPr>
      </p:pic>
    </p:spTree>
    <p:extLst>
      <p:ext uri="{BB962C8B-B14F-4D97-AF65-F5344CB8AC3E}">
        <p14:creationId xmlns:p14="http://schemas.microsoft.com/office/powerpoint/2010/main" val="37836625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vsnittsrubrik_försäkring">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a:t>Klicka här för att ändra format</a:t>
            </a:r>
            <a:endParaRPr lang="sv-SE" dirty="0"/>
          </a:p>
        </p:txBody>
      </p:sp>
      <p:sp>
        <p:nvSpPr>
          <p:cNvPr id="5" name="Rektangel 4"/>
          <p:cNvSpPr/>
          <p:nvPr/>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a:t>Klicka här för att ändra format på bakgrundstexten</a:t>
            </a:r>
          </a:p>
        </p:txBody>
      </p:sp>
      <p:pic>
        <p:nvPicPr>
          <p:cNvPr id="4" name="Bildobjekt 3" descr="Ikon, försäkringny, blå.png"/>
          <p:cNvPicPr>
            <a:picLocks noChangeAspect="1"/>
          </p:cNvPicPr>
          <p:nvPr/>
        </p:nvPicPr>
        <p:blipFill rotWithShape="1">
          <a:blip r:embed="rId2">
            <a:alphaModFix amt="10000"/>
            <a:extLst>
              <a:ext uri="{28A0092B-C50C-407E-A947-70E740481C1C}">
                <a14:useLocalDpi xmlns:a14="http://schemas.microsoft.com/office/drawing/2010/main" val="0"/>
              </a:ext>
            </a:extLst>
          </a:blip>
          <a:srcRect l="50136"/>
          <a:stretch/>
        </p:blipFill>
        <p:spPr>
          <a:xfrm>
            <a:off x="-19242" y="739724"/>
            <a:ext cx="2253934" cy="4309872"/>
          </a:xfrm>
          <a:prstGeom prst="rect">
            <a:avLst/>
          </a:prstGeom>
        </p:spPr>
      </p:pic>
      <p:sp>
        <p:nvSpPr>
          <p:cNvPr id="6" name="Rektangel 5"/>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7" name="Bildobjekt 6" descr="Ikon, försäkringny, blå.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50136"/>
          <a:stretch/>
        </p:blipFill>
        <p:spPr>
          <a:xfrm>
            <a:off x="-19242" y="739724"/>
            <a:ext cx="2253934" cy="4309872"/>
          </a:xfrm>
          <a:prstGeom prst="rect">
            <a:avLst/>
          </a:prstGeom>
        </p:spPr>
      </p:pic>
    </p:spTree>
    <p:extLst>
      <p:ext uri="{BB962C8B-B14F-4D97-AF65-F5344CB8AC3E}">
        <p14:creationId xmlns:p14="http://schemas.microsoft.com/office/powerpoint/2010/main" val="1180484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vsnittsrubrik_företagstjänster">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a:t>Klicka här för att ändra format</a:t>
            </a:r>
            <a:endParaRPr lang="sv-SE" dirty="0"/>
          </a:p>
        </p:txBody>
      </p:sp>
      <p:sp>
        <p:nvSpPr>
          <p:cNvPr id="5" name="Rektangel 4"/>
          <p:cNvSpPr/>
          <p:nvPr/>
        </p:nvSpPr>
        <p:spPr>
          <a:xfrm>
            <a:off x="-1843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a:t>Klicka här för att ändra format på bakgrundstexten</a:t>
            </a:r>
          </a:p>
        </p:txBody>
      </p:sp>
      <p:pic>
        <p:nvPicPr>
          <p:cNvPr id="2" name="Bildobjekt 1" descr="Ikon, företagstjänster, blå.png"/>
          <p:cNvPicPr>
            <a:picLocks noChangeAspect="1"/>
          </p:cNvPicPr>
          <p:nvPr/>
        </p:nvPicPr>
        <p:blipFill rotWithShape="1">
          <a:blip r:embed="rId2">
            <a:alphaModFix amt="10000"/>
            <a:extLst>
              <a:ext uri="{28A0092B-C50C-407E-A947-70E740481C1C}">
                <a14:useLocalDpi xmlns:a14="http://schemas.microsoft.com/office/drawing/2010/main" val="0"/>
              </a:ext>
            </a:extLst>
          </a:blip>
          <a:srcRect l="39172"/>
          <a:stretch/>
        </p:blipFill>
        <p:spPr>
          <a:xfrm>
            <a:off x="-19242" y="972896"/>
            <a:ext cx="2890447" cy="4241800"/>
          </a:xfrm>
          <a:prstGeom prst="rect">
            <a:avLst/>
          </a:prstGeom>
        </p:spPr>
      </p:pic>
      <p:sp>
        <p:nvSpPr>
          <p:cNvPr id="6" name="Rektangel 5"/>
          <p:cNvSpPr/>
          <p:nvPr userDrawn="1"/>
        </p:nvSpPr>
        <p:spPr>
          <a:xfrm>
            <a:off x="-1843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7" name="Bildobjekt 6" descr="Ikon, företagstjänster, blå.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9172"/>
          <a:stretch/>
        </p:blipFill>
        <p:spPr>
          <a:xfrm>
            <a:off x="-19242" y="972896"/>
            <a:ext cx="2890447" cy="4241800"/>
          </a:xfrm>
          <a:prstGeom prst="rect">
            <a:avLst/>
          </a:prstGeom>
        </p:spPr>
      </p:pic>
    </p:spTree>
    <p:extLst>
      <p:ext uri="{BB962C8B-B14F-4D97-AF65-F5344CB8AC3E}">
        <p14:creationId xmlns:p14="http://schemas.microsoft.com/office/powerpoint/2010/main" val="3747335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vsnittsrubrik_transport">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a:t>Klicka här för att ändra format</a:t>
            </a:r>
            <a:endParaRPr lang="sv-SE" dirty="0"/>
          </a:p>
        </p:txBody>
      </p:sp>
      <p:sp>
        <p:nvSpPr>
          <p:cNvPr id="5" name="Rektangel 4"/>
          <p:cNvSpPr/>
          <p:nvPr/>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a:t>Klicka här för att ändra format på bakgrundstexten</a:t>
            </a:r>
          </a:p>
        </p:txBody>
      </p:sp>
      <p:pic>
        <p:nvPicPr>
          <p:cNvPr id="3" name="Bildobjekt 2" descr="Ikon, transport, blå.png"/>
          <p:cNvPicPr>
            <a:picLocks noChangeAspect="1"/>
          </p:cNvPicPr>
          <p:nvPr/>
        </p:nvPicPr>
        <p:blipFill rotWithShape="1">
          <a:blip r:embed="rId2">
            <a:alphaModFix amt="12000"/>
            <a:extLst>
              <a:ext uri="{28A0092B-C50C-407E-A947-70E740481C1C}">
                <a14:useLocalDpi xmlns:a14="http://schemas.microsoft.com/office/drawing/2010/main" val="0"/>
              </a:ext>
            </a:extLst>
          </a:blip>
          <a:srcRect l="49546"/>
          <a:stretch/>
        </p:blipFill>
        <p:spPr>
          <a:xfrm>
            <a:off x="-19242" y="736600"/>
            <a:ext cx="2139126" cy="4239768"/>
          </a:xfrm>
          <a:prstGeom prst="rect">
            <a:avLst/>
          </a:prstGeom>
        </p:spPr>
      </p:pic>
      <p:sp>
        <p:nvSpPr>
          <p:cNvPr id="6" name="Rektangel 5"/>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7" name="Bildobjekt 6" descr="Ikon, transport, blå.png"/>
          <p:cNvPicPr>
            <a:picLocks noChangeAspect="1"/>
          </p:cNvPicPr>
          <p:nvPr userDrawn="1"/>
        </p:nvPicPr>
        <p:blipFill rotWithShape="1">
          <a:blip r:embed="rId2">
            <a:alphaModFix amt="12000"/>
            <a:extLst>
              <a:ext uri="{28A0092B-C50C-407E-A947-70E740481C1C}">
                <a14:useLocalDpi xmlns:a14="http://schemas.microsoft.com/office/drawing/2010/main" val="0"/>
              </a:ext>
            </a:extLst>
          </a:blip>
          <a:srcRect l="49546"/>
          <a:stretch/>
        </p:blipFill>
        <p:spPr>
          <a:xfrm>
            <a:off x="-19242" y="736600"/>
            <a:ext cx="2139126" cy="4239768"/>
          </a:xfrm>
          <a:prstGeom prst="rect">
            <a:avLst/>
          </a:prstGeom>
        </p:spPr>
      </p:pic>
    </p:spTree>
    <p:extLst>
      <p:ext uri="{BB962C8B-B14F-4D97-AF65-F5344CB8AC3E}">
        <p14:creationId xmlns:p14="http://schemas.microsoft.com/office/powerpoint/2010/main" val="1819375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vsnittsrubrik_medarbetarhälsa">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a:t>Klicka här för att ändra format</a:t>
            </a:r>
            <a:endParaRPr lang="sv-SE" dirty="0"/>
          </a:p>
        </p:txBody>
      </p:sp>
      <p:sp>
        <p:nvSpPr>
          <p:cNvPr id="5" name="Rektangel 4"/>
          <p:cNvSpPr/>
          <p:nvPr/>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a:t>Klicka här för att ändra format på bakgrundstexten</a:t>
            </a:r>
          </a:p>
        </p:txBody>
      </p:sp>
      <p:pic>
        <p:nvPicPr>
          <p:cNvPr id="2" name="Bildobjekt 1" descr="Ikon, medarbetarhälsa, blå.png"/>
          <p:cNvPicPr>
            <a:picLocks noChangeAspect="1"/>
          </p:cNvPicPr>
          <p:nvPr/>
        </p:nvPicPr>
        <p:blipFill rotWithShape="1">
          <a:blip r:embed="rId2">
            <a:alphaModFix amt="12000"/>
            <a:extLst>
              <a:ext uri="{28A0092B-C50C-407E-A947-70E740481C1C}">
                <a14:useLocalDpi xmlns:a14="http://schemas.microsoft.com/office/drawing/2010/main" val="0"/>
              </a:ext>
            </a:extLst>
          </a:blip>
          <a:srcRect l="39151"/>
          <a:stretch/>
        </p:blipFill>
        <p:spPr>
          <a:xfrm>
            <a:off x="-19242" y="1054100"/>
            <a:ext cx="2635504" cy="3685032"/>
          </a:xfrm>
          <a:prstGeom prst="rect">
            <a:avLst/>
          </a:prstGeom>
        </p:spPr>
      </p:pic>
      <p:sp>
        <p:nvSpPr>
          <p:cNvPr id="6" name="Rektangel 5"/>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pic>
        <p:nvPicPr>
          <p:cNvPr id="7" name="Bildobjekt 6" descr="Ikon, medarbetarhälsa, blå.png"/>
          <p:cNvPicPr>
            <a:picLocks noChangeAspect="1"/>
          </p:cNvPicPr>
          <p:nvPr userDrawn="1"/>
        </p:nvPicPr>
        <p:blipFill rotWithShape="1">
          <a:blip r:embed="rId2">
            <a:alphaModFix amt="12000"/>
            <a:extLst>
              <a:ext uri="{28A0092B-C50C-407E-A947-70E740481C1C}">
                <a14:useLocalDpi xmlns:a14="http://schemas.microsoft.com/office/drawing/2010/main" val="0"/>
              </a:ext>
            </a:extLst>
          </a:blip>
          <a:srcRect l="39151"/>
          <a:stretch/>
        </p:blipFill>
        <p:spPr>
          <a:xfrm>
            <a:off x="-19242" y="1054100"/>
            <a:ext cx="2635504" cy="3685032"/>
          </a:xfrm>
          <a:prstGeom prst="rect">
            <a:avLst/>
          </a:prstGeom>
        </p:spPr>
      </p:pic>
    </p:spTree>
    <p:extLst>
      <p:ext uri="{BB962C8B-B14F-4D97-AF65-F5344CB8AC3E}">
        <p14:creationId xmlns:p14="http://schemas.microsoft.com/office/powerpoint/2010/main" val="3577293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Avsnittsrubrik">
    <p:spTree>
      <p:nvGrpSpPr>
        <p:cNvPr id="1" name=""/>
        <p:cNvGrpSpPr/>
        <p:nvPr/>
      </p:nvGrpSpPr>
      <p:grpSpPr>
        <a:xfrm>
          <a:off x="0" y="0"/>
          <a:ext cx="0" cy="0"/>
          <a:chOff x="0" y="0"/>
          <a:chExt cx="0" cy="0"/>
        </a:xfrm>
      </p:grpSpPr>
      <p:sp>
        <p:nvSpPr>
          <p:cNvPr id="2" name="Rektangel 1"/>
          <p:cNvSpPr/>
          <p:nvPr/>
        </p:nvSpPr>
        <p:spPr>
          <a:xfrm>
            <a:off x="3289300" y="1"/>
            <a:ext cx="5854700" cy="5715000"/>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9" name="Rubrik 1"/>
          <p:cNvSpPr>
            <a:spLocks noGrp="1"/>
          </p:cNvSpPr>
          <p:nvPr>
            <p:ph type="title" hasCustomPrompt="1"/>
          </p:nvPr>
        </p:nvSpPr>
        <p:spPr>
          <a:xfrm>
            <a:off x="448222" y="872452"/>
            <a:ext cx="2587078" cy="3970096"/>
          </a:xfrm>
        </p:spPr>
        <p:txBody>
          <a:bodyPr anchor="ctr"/>
          <a:lstStyle>
            <a:lvl1pPr algn="r">
              <a:defRPr sz="24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7" name="Rektangel med rundade hörn på samma sida 6"/>
          <p:cNvSpPr/>
          <p:nvPr/>
        </p:nvSpPr>
        <p:spPr>
          <a:xfrm rot="16200000">
            <a:off x="8712331" y="161003"/>
            <a:ext cx="304538" cy="558800"/>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8" name="Bildobjekt 7" descr="SKI logotyp, svar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10" name="Platshållare för datum 9"/>
          <p:cNvSpPr>
            <a:spLocks noGrp="1"/>
          </p:cNvSpPr>
          <p:nvPr>
            <p:ph type="dt" sz="half" idx="11"/>
          </p:nvPr>
        </p:nvSpPr>
        <p:spPr/>
        <p:txBody>
          <a:bodyPr/>
          <a:lstStyle>
            <a:lvl1pPr>
              <a:defRPr>
                <a:latin typeface="Calibri Light" panose="020F0302020204030204" pitchFamily="34" charset="0"/>
              </a:defRPr>
            </a:lvl1pPr>
          </a:lstStyle>
          <a:p>
            <a:endParaRPr lang="sv-SE" dirty="0"/>
          </a:p>
        </p:txBody>
      </p:sp>
      <p:sp>
        <p:nvSpPr>
          <p:cNvPr id="11" name="Platshållare för sidfot 10"/>
          <p:cNvSpPr>
            <a:spLocks noGrp="1"/>
          </p:cNvSpPr>
          <p:nvPr>
            <p:ph type="ftr" sz="quarter" idx="12"/>
          </p:nvPr>
        </p:nvSpPr>
        <p:spPr/>
        <p:txBody>
          <a:bodyPr/>
          <a:lstStyle>
            <a:lvl1pPr>
              <a:defRPr>
                <a:latin typeface="Calibri Light" panose="020F0302020204030204" pitchFamily="34" charset="0"/>
              </a:defRPr>
            </a:lvl1pPr>
          </a:lstStyle>
          <a:p>
            <a:endParaRPr lang="sv-SE" dirty="0"/>
          </a:p>
        </p:txBody>
      </p:sp>
      <p:sp>
        <p:nvSpPr>
          <p:cNvPr id="12" name="Platshållare för bildnummer 11"/>
          <p:cNvSpPr>
            <a:spLocks noGrp="1"/>
          </p:cNvSpPr>
          <p:nvPr>
            <p:ph type="sldNum" sz="quarter" idx="13"/>
          </p:nvPr>
        </p:nvSpPr>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cxnSp>
        <p:nvCxnSpPr>
          <p:cNvPr id="15" name="Rak 14"/>
          <p:cNvCxnSpPr/>
          <p:nvPr/>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4" name="Platshållare för text 13"/>
          <p:cNvSpPr>
            <a:spLocks noGrp="1"/>
          </p:cNvSpPr>
          <p:nvPr>
            <p:ph type="body" sz="quarter" idx="14"/>
          </p:nvPr>
        </p:nvSpPr>
        <p:spPr>
          <a:xfrm>
            <a:off x="3644900" y="812800"/>
            <a:ext cx="5059363" cy="4089400"/>
          </a:xfrm>
          <a:prstGeom prst="rect">
            <a:avLst/>
          </a:prstGeom>
        </p:spPr>
        <p:txBody>
          <a:bodyPr vert="horz" anchor="ctr"/>
          <a:lstStyle>
            <a:lvl1pPr algn="ctr">
              <a:defRPr>
                <a:solidFill>
                  <a:srgbClr val="0094A5"/>
                </a:solidFill>
                <a:latin typeface="Calibri Light" panose="020F0302020204030204" pitchFamily="34" charset="0"/>
                <a:cs typeface="Sisco Book"/>
              </a:defRPr>
            </a:lvl1pPr>
            <a:lvl2pPr algn="ctr">
              <a:defRPr>
                <a:solidFill>
                  <a:srgbClr val="0094A5"/>
                </a:solidFill>
                <a:latin typeface="Sisco Book"/>
                <a:cs typeface="Sisco Book"/>
              </a:defRPr>
            </a:lvl2pPr>
            <a:lvl3pPr algn="ctr">
              <a:defRPr>
                <a:solidFill>
                  <a:srgbClr val="0094A5"/>
                </a:solidFill>
                <a:latin typeface="Sisco Book"/>
                <a:cs typeface="Sisco Book"/>
              </a:defRPr>
            </a:lvl3pPr>
            <a:lvl4pPr algn="ctr">
              <a:defRPr>
                <a:solidFill>
                  <a:srgbClr val="0094A5"/>
                </a:solidFill>
                <a:latin typeface="Sisco Book"/>
                <a:cs typeface="Sisco Book"/>
              </a:defRPr>
            </a:lvl4pPr>
            <a:lvl5pPr algn="ctr">
              <a:defRPr>
                <a:solidFill>
                  <a:srgbClr val="0094A5"/>
                </a:solidFill>
                <a:latin typeface="Sisco Book"/>
                <a:cs typeface="Sisco Book"/>
              </a:defRPr>
            </a:lvl5pPr>
          </a:lstStyle>
          <a:p>
            <a:pPr lvl="0"/>
            <a:r>
              <a:rPr lang="sv-SE"/>
              <a:t>Klicka här för att ändra format på bakgrundstexten</a:t>
            </a:r>
          </a:p>
        </p:txBody>
      </p:sp>
      <p:sp>
        <p:nvSpPr>
          <p:cNvPr id="17" name="Platshållare för text 16"/>
          <p:cNvSpPr>
            <a:spLocks noGrp="1"/>
          </p:cNvSpPr>
          <p:nvPr>
            <p:ph type="body" sz="quarter" idx="15"/>
          </p:nvPr>
        </p:nvSpPr>
        <p:spPr>
          <a:xfrm>
            <a:off x="439738" y="200025"/>
            <a:ext cx="2849562" cy="459603"/>
          </a:xfrm>
          <a:prstGeom prst="rect">
            <a:avLst/>
          </a:prstGeom>
        </p:spPr>
        <p:txBody>
          <a:bodyPr vert="horz"/>
          <a:lstStyle>
            <a:lvl1pPr>
              <a:defRPr sz="1200">
                <a:latin typeface="Calibri Light" panose="020F0302020204030204" pitchFamily="34" charset="0"/>
              </a:defRPr>
            </a:lvl1pPr>
          </a:lstStyle>
          <a:p>
            <a:pPr lvl="0"/>
            <a:r>
              <a:rPr lang="sv-SE"/>
              <a:t>Klicka här för att ändra format på bakgrundstexten</a:t>
            </a:r>
          </a:p>
        </p:txBody>
      </p:sp>
      <p:sp>
        <p:nvSpPr>
          <p:cNvPr id="23" name="Platshållare för text 22"/>
          <p:cNvSpPr>
            <a:spLocks noGrp="1"/>
          </p:cNvSpPr>
          <p:nvPr>
            <p:ph type="body" sz="quarter" idx="16"/>
          </p:nvPr>
        </p:nvSpPr>
        <p:spPr>
          <a:xfrm>
            <a:off x="439738" y="407988"/>
            <a:ext cx="2849562" cy="214312"/>
          </a:xfrm>
          <a:prstGeom prst="rect">
            <a:avLst/>
          </a:prstGeom>
        </p:spPr>
        <p:txBody>
          <a:bodyPr vert="horz"/>
          <a:lstStyle>
            <a:lvl1pPr>
              <a:defRPr sz="1000">
                <a:solidFill>
                  <a:schemeClr val="accent6"/>
                </a:solidFill>
                <a:latin typeface="Calibri Light" panose="020F0302020204030204" pitchFamily="34" charset="0"/>
              </a:defRPr>
            </a:lvl1pPr>
          </a:lstStyle>
          <a:p>
            <a:pPr lvl="0"/>
            <a:r>
              <a:rPr lang="sv-SE"/>
              <a:t>Klicka här för att ändra format på bakgrundstexten</a:t>
            </a:r>
          </a:p>
        </p:txBody>
      </p:sp>
      <p:sp>
        <p:nvSpPr>
          <p:cNvPr id="13" name="Rektangel 12"/>
          <p:cNvSpPr/>
          <p:nvPr userDrawn="1"/>
        </p:nvSpPr>
        <p:spPr>
          <a:xfrm>
            <a:off x="3289300" y="1"/>
            <a:ext cx="5854700" cy="5715000"/>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16" name="Rektangel med rundade hörn på samma sida 15"/>
          <p:cNvSpPr/>
          <p:nvPr userDrawn="1"/>
        </p:nvSpPr>
        <p:spPr>
          <a:xfrm rot="16200000">
            <a:off x="8712331" y="161003"/>
            <a:ext cx="304538" cy="558800"/>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8" name="Bildobjekt 17" descr="SKI logotyp, svar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cxnSp>
        <p:nvCxnSpPr>
          <p:cNvPr id="19" name="Rak 18"/>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2701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lvl1pPr>
              <a:defRPr sz="1600">
                <a:latin typeface="Calibri Light" panose="020F0302020204030204" pitchFamily="34" charset="0"/>
              </a:defRPr>
            </a:lvl1pPr>
          </a:lstStyle>
          <a:p>
            <a:r>
              <a:rPr lang="sv-SE"/>
              <a:t>Klicka här för att ändra format</a:t>
            </a:r>
            <a:endParaRPr lang="sv-SE" dirty="0"/>
          </a:p>
        </p:txBody>
      </p:sp>
      <p:sp>
        <p:nvSpPr>
          <p:cNvPr id="3" name="Platshållare för innehåll 2"/>
          <p:cNvSpPr>
            <a:spLocks noGrp="1"/>
          </p:cNvSpPr>
          <p:nvPr>
            <p:ph idx="1"/>
          </p:nvPr>
        </p:nvSpPr>
        <p:spPr>
          <a:xfrm>
            <a:off x="440267" y="923637"/>
            <a:ext cx="8246533" cy="4181499"/>
          </a:xfrm>
          <a:prstGeom prst="rect">
            <a:avLst/>
          </a:prstGeom>
        </p:spPr>
        <p:txBody>
          <a:bodyPr anchor="ctr"/>
          <a:lstStyle>
            <a:lvl1pPr marL="285750" indent="-285750" algn="l">
              <a:buFontTx/>
              <a:buBlip>
                <a:blip r:embed="rId2"/>
              </a:buBlip>
              <a:defRPr>
                <a:latin typeface="Calibri Light" panose="020F0302020204030204" pitchFamily="34" charset="0"/>
              </a:defRPr>
            </a:lvl1pPr>
            <a:lvl2pPr algn="l">
              <a:defRPr>
                <a:latin typeface="Calibri Light" panose="020F0302020204030204" pitchFamily="34" charset="0"/>
              </a:defRPr>
            </a:lvl2pPr>
            <a:lvl3pPr algn="l">
              <a:defRPr>
                <a:latin typeface="Calibri Light" panose="020F0302020204030204" pitchFamily="34" charset="0"/>
              </a:defRPr>
            </a:lvl3pPr>
            <a:lvl4pPr algn="l">
              <a:defRPr>
                <a:latin typeface="Calibri Light" panose="020F0302020204030204" pitchFamily="34" charset="0"/>
              </a:defRPr>
            </a:lvl4pPr>
            <a:lvl5pPr algn="l">
              <a:defRPr>
                <a:latin typeface="Calibri Light" panose="020F0302020204030204" pitchFamily="34" charset="0"/>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4" name="Platshållare för datum 3"/>
          <p:cNvSpPr>
            <a:spLocks noGrp="1"/>
          </p:cNvSpPr>
          <p:nvPr>
            <p:ph type="dt" sz="half" idx="10"/>
          </p:nvPr>
        </p:nvSpPr>
        <p:spPr/>
        <p:txBody>
          <a:bodyPr/>
          <a:lstStyle>
            <a:lvl1pPr>
              <a:defRPr sz="700">
                <a:latin typeface="Calibri Light" panose="020F0302020204030204" pitchFamily="34" charset="0"/>
              </a:defRPr>
            </a:lvl1pPr>
          </a:lstStyle>
          <a:p>
            <a:endParaRPr lang="sv-SE" dirty="0"/>
          </a:p>
        </p:txBody>
      </p:sp>
      <p:sp>
        <p:nvSpPr>
          <p:cNvPr id="5" name="Platshållare för sidfot 4"/>
          <p:cNvSpPr>
            <a:spLocks noGrp="1"/>
          </p:cNvSpPr>
          <p:nvPr>
            <p:ph type="ftr" sz="quarter" idx="11"/>
          </p:nvPr>
        </p:nvSpPr>
        <p:spPr>
          <a:xfrm>
            <a:off x="440271" y="5296959"/>
            <a:ext cx="2895595" cy="304271"/>
          </a:xfrm>
        </p:spPr>
        <p:txBody>
          <a:bodyPr/>
          <a:lstStyle>
            <a:lvl1pPr algn="r">
              <a:defRPr>
                <a:latin typeface="Calibri Light" panose="020F0302020204030204" pitchFamily="34" charset="0"/>
              </a:defRPr>
            </a:lvl1pPr>
          </a:lstStyle>
          <a:p>
            <a:pPr algn="l"/>
            <a:endParaRPr lang="sv-SE" dirty="0"/>
          </a:p>
        </p:txBody>
      </p:sp>
      <p:sp>
        <p:nvSpPr>
          <p:cNvPr id="6" name="Platshållare för bildnummer 5"/>
          <p:cNvSpPr>
            <a:spLocks noGrp="1"/>
          </p:cNvSpPr>
          <p:nvPr>
            <p:ph type="sldNum" sz="quarter" idx="12"/>
          </p:nvPr>
        </p:nvSpPr>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sp>
        <p:nvSpPr>
          <p:cNvPr id="9" name="Platshållare för innehåll 8"/>
          <p:cNvSpPr>
            <a:spLocks noGrp="1"/>
          </p:cNvSpPr>
          <p:nvPr>
            <p:ph sz="quarter" idx="13"/>
          </p:nvPr>
        </p:nvSpPr>
        <p:spPr>
          <a:xfrm>
            <a:off x="440272" y="522699"/>
            <a:ext cx="8263461" cy="387854"/>
          </a:xfrm>
          <a:prstGeom prst="rect">
            <a:avLst/>
          </a:prstGeom>
        </p:spPr>
        <p:txBody>
          <a:bodyPr anchor="t"/>
          <a:lstStyle>
            <a:lvl1pPr>
              <a:defRPr sz="1200">
                <a:solidFill>
                  <a:schemeClr val="accent6"/>
                </a:solidFill>
                <a:latin typeface="Calibri Light" panose="020F0302020204030204" pitchFamily="34" charset="0"/>
              </a:defRPr>
            </a:lvl1pPr>
          </a:lstStyle>
          <a:p>
            <a:pPr lvl="0"/>
            <a:r>
              <a:rPr lang="sv-SE"/>
              <a:t>Klicka här för att ändra format på bakgrundstexten</a:t>
            </a:r>
          </a:p>
        </p:txBody>
      </p:sp>
      <p:cxnSp>
        <p:nvCxnSpPr>
          <p:cNvPr id="11" name="Rak 10"/>
          <p:cNvCxnSpPr/>
          <p:nvPr/>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cxnSp>
        <p:nvCxnSpPr>
          <p:cNvPr id="10" name="Rak 9"/>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98811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Jämförelse_tvådela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atin typeface="Calibri Light" panose="020F0302020204030204" pitchFamily="34" charset="0"/>
              </a:defRPr>
            </a:lvl1pPr>
          </a:lstStyle>
          <a:p>
            <a:r>
              <a:rPr lang="sv-SE"/>
              <a:t>Klicka här för att ändra format</a:t>
            </a:r>
            <a:endParaRPr lang="sv-SE" dirty="0"/>
          </a:p>
        </p:txBody>
      </p:sp>
      <p:sp>
        <p:nvSpPr>
          <p:cNvPr id="4" name="Platshållare för innehåll 3"/>
          <p:cNvSpPr>
            <a:spLocks noGrp="1"/>
          </p:cNvSpPr>
          <p:nvPr>
            <p:ph sz="half" idx="2"/>
          </p:nvPr>
        </p:nvSpPr>
        <p:spPr>
          <a:xfrm>
            <a:off x="434870" y="1000125"/>
            <a:ext cx="4014464" cy="4105011"/>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lgn="ctr">
              <a:defRPr sz="1200">
                <a:latin typeface="Calibri Light" panose="020F0302020204030204" pitchFamily="34" charset="0"/>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p:txBody>
      </p:sp>
      <p:sp>
        <p:nvSpPr>
          <p:cNvPr id="6" name="Platshållare för innehåll 5"/>
          <p:cNvSpPr>
            <a:spLocks noGrp="1"/>
          </p:cNvSpPr>
          <p:nvPr>
            <p:ph sz="quarter" idx="4"/>
          </p:nvPr>
        </p:nvSpPr>
        <p:spPr>
          <a:xfrm>
            <a:off x="4694667" y="1000125"/>
            <a:ext cx="3992134" cy="4105011"/>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lgn="ctr">
              <a:defRPr sz="1200">
                <a:latin typeface="Calibri Light" panose="020F0302020204030204" pitchFamily="34" charset="0"/>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p:txBody>
      </p:sp>
      <p:sp>
        <p:nvSpPr>
          <p:cNvPr id="7" name="Platshållare för datum 6"/>
          <p:cNvSpPr>
            <a:spLocks noGrp="1"/>
          </p:cNvSpPr>
          <p:nvPr>
            <p:ph type="dt" sz="half" idx="10"/>
          </p:nvPr>
        </p:nvSpPr>
        <p:spPr/>
        <p:txBody>
          <a:bodyPr/>
          <a:lstStyle>
            <a:lvl1pPr>
              <a:defRPr>
                <a:latin typeface="Calibri Light" panose="020F0302020204030204" pitchFamily="34" charset="0"/>
              </a:defRPr>
            </a:lvl1pPr>
          </a:lstStyle>
          <a:p>
            <a:endParaRPr lang="sv-SE" dirty="0"/>
          </a:p>
        </p:txBody>
      </p:sp>
      <p:sp>
        <p:nvSpPr>
          <p:cNvPr id="8" name="Platshållare för sidfot 7"/>
          <p:cNvSpPr>
            <a:spLocks noGrp="1"/>
          </p:cNvSpPr>
          <p:nvPr>
            <p:ph type="ftr" sz="quarter" idx="11"/>
          </p:nvPr>
        </p:nvSpPr>
        <p:spPr/>
        <p:txBody>
          <a:bodyPr/>
          <a:lstStyle>
            <a:lvl1pPr algn="r">
              <a:defRPr>
                <a:latin typeface="Calibri Light" panose="020F0302020204030204" pitchFamily="34" charset="0"/>
              </a:defRPr>
            </a:lvl1pPr>
          </a:lstStyle>
          <a:p>
            <a:pPr algn="l"/>
            <a:endParaRPr lang="sv-SE" dirty="0"/>
          </a:p>
        </p:txBody>
      </p:sp>
      <p:sp>
        <p:nvSpPr>
          <p:cNvPr id="9" name="Platshållare för bildnummer 8"/>
          <p:cNvSpPr>
            <a:spLocks noGrp="1"/>
          </p:cNvSpPr>
          <p:nvPr>
            <p:ph type="sldNum" sz="quarter" idx="12"/>
          </p:nvPr>
        </p:nvSpPr>
        <p:spPr>
          <a:xfrm>
            <a:off x="3505200" y="5296959"/>
            <a:ext cx="2133600" cy="304271"/>
          </a:xfrm>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cxnSp>
        <p:nvCxnSpPr>
          <p:cNvPr id="13" name="Rak 12"/>
          <p:cNvCxnSpPr/>
          <p:nvPr/>
        </p:nvCxnSpPr>
        <p:spPr>
          <a:xfrm>
            <a:off x="4572000" y="1000125"/>
            <a:ext cx="0" cy="4105011"/>
          </a:xfrm>
          <a:prstGeom prst="line">
            <a:avLst/>
          </a:prstGeom>
          <a:ln w="3175" cmpd="sng">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5" name="Rak 14"/>
          <p:cNvCxnSpPr/>
          <p:nvPr/>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1" name="Platshållare för text 10"/>
          <p:cNvSpPr>
            <a:spLocks noGrp="1"/>
          </p:cNvSpPr>
          <p:nvPr>
            <p:ph type="body" sz="quarter" idx="13"/>
          </p:nvPr>
        </p:nvSpPr>
        <p:spPr>
          <a:xfrm>
            <a:off x="447569" y="495352"/>
            <a:ext cx="8251932" cy="350837"/>
          </a:xfrm>
          <a:prstGeom prst="rect">
            <a:avLst/>
          </a:prstGeom>
        </p:spPr>
        <p:txBody>
          <a:bodyPr vert="horz"/>
          <a:lstStyle>
            <a:lvl1pPr>
              <a:defRPr sz="1200">
                <a:solidFill>
                  <a:srgbClr val="74C2C6"/>
                </a:solidFill>
                <a:latin typeface="Calibri Light" panose="020F0302020204030204" pitchFamily="34" charset="0"/>
              </a:defRPr>
            </a:lvl1pPr>
          </a:lstStyle>
          <a:p>
            <a:pPr lvl="0"/>
            <a:r>
              <a:rPr lang="sv-SE"/>
              <a:t>Klicka här för att ändra format på bakgrundstexten</a:t>
            </a:r>
          </a:p>
        </p:txBody>
      </p:sp>
    </p:spTree>
    <p:extLst>
      <p:ext uri="{BB962C8B-B14F-4D97-AF65-F5344CB8AC3E}">
        <p14:creationId xmlns:p14="http://schemas.microsoft.com/office/powerpoint/2010/main" val="5580509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Jämförelse_tredela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atin typeface="Calibri Light" panose="020F0302020204030204" pitchFamily="34" charset="0"/>
              </a:defRPr>
            </a:lvl1pPr>
          </a:lstStyle>
          <a:p>
            <a:r>
              <a:rPr lang="sv-SE"/>
              <a:t>Klicka här för att ändra format</a:t>
            </a:r>
            <a:endParaRPr lang="sv-SE" dirty="0"/>
          </a:p>
        </p:txBody>
      </p:sp>
      <p:sp>
        <p:nvSpPr>
          <p:cNvPr id="4" name="Platshållare för innehåll 3"/>
          <p:cNvSpPr>
            <a:spLocks noGrp="1"/>
          </p:cNvSpPr>
          <p:nvPr>
            <p:ph sz="half" idx="2"/>
          </p:nvPr>
        </p:nvSpPr>
        <p:spPr>
          <a:xfrm>
            <a:off x="457200" y="1000606"/>
            <a:ext cx="2641600" cy="4104530"/>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defRPr sz="1400" b="0" i="0">
                <a:latin typeface="Sisco Book Italic"/>
                <a:cs typeface="Sisco Book Italic"/>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a:t>Klicka här för att ändra format på bakgrundstexten</a:t>
            </a:r>
          </a:p>
        </p:txBody>
      </p:sp>
      <p:sp>
        <p:nvSpPr>
          <p:cNvPr id="7" name="Platshållare för datum 6"/>
          <p:cNvSpPr>
            <a:spLocks noGrp="1"/>
          </p:cNvSpPr>
          <p:nvPr>
            <p:ph type="dt" sz="half" idx="10"/>
          </p:nvPr>
        </p:nvSpPr>
        <p:spPr/>
        <p:txBody>
          <a:bodyPr/>
          <a:lstStyle>
            <a:lvl1pPr>
              <a:defRPr>
                <a:latin typeface="Calibri Light" panose="020F0302020204030204" pitchFamily="34" charset="0"/>
              </a:defRPr>
            </a:lvl1pPr>
          </a:lstStyle>
          <a:p>
            <a:endParaRPr lang="sv-SE" dirty="0"/>
          </a:p>
        </p:txBody>
      </p:sp>
      <p:sp>
        <p:nvSpPr>
          <p:cNvPr id="8" name="Platshållare för sidfot 7"/>
          <p:cNvSpPr>
            <a:spLocks noGrp="1"/>
          </p:cNvSpPr>
          <p:nvPr>
            <p:ph type="ftr" sz="quarter" idx="11"/>
          </p:nvPr>
        </p:nvSpPr>
        <p:spPr/>
        <p:txBody>
          <a:bodyPr/>
          <a:lstStyle>
            <a:lvl1pPr algn="r">
              <a:defRPr sz="700">
                <a:latin typeface="Calibri Light" panose="020F0302020204030204" pitchFamily="34" charset="0"/>
              </a:defRPr>
            </a:lvl1pPr>
          </a:lstStyle>
          <a:p>
            <a:endParaRPr lang="sv-SE" dirty="0"/>
          </a:p>
        </p:txBody>
      </p:sp>
      <p:sp>
        <p:nvSpPr>
          <p:cNvPr id="9" name="Platshållare för bildnummer 8"/>
          <p:cNvSpPr>
            <a:spLocks noGrp="1"/>
          </p:cNvSpPr>
          <p:nvPr>
            <p:ph type="sldNum" sz="quarter" idx="12"/>
          </p:nvPr>
        </p:nvSpPr>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cxnSp>
        <p:nvCxnSpPr>
          <p:cNvPr id="13" name="Rak 12"/>
          <p:cNvCxnSpPr/>
          <p:nvPr/>
        </p:nvCxnSpPr>
        <p:spPr>
          <a:xfrm>
            <a:off x="3175000" y="1279261"/>
            <a:ext cx="0" cy="3825875"/>
          </a:xfrm>
          <a:prstGeom prst="line">
            <a:avLst/>
          </a:prstGeom>
          <a:ln w="3175" cmpd="sng">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1" name="Platshållare för innehåll 3"/>
          <p:cNvSpPr>
            <a:spLocks noGrp="1"/>
          </p:cNvSpPr>
          <p:nvPr>
            <p:ph sz="half" idx="14"/>
          </p:nvPr>
        </p:nvSpPr>
        <p:spPr>
          <a:xfrm>
            <a:off x="3251200" y="1000606"/>
            <a:ext cx="2641600" cy="4104530"/>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defRPr sz="1400" b="0" i="0">
                <a:latin typeface="Sisco Book Italic"/>
                <a:cs typeface="Sisco Book Italic"/>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a:t>Klicka här för att ändra format på bakgrundstexten</a:t>
            </a:r>
          </a:p>
        </p:txBody>
      </p:sp>
      <p:cxnSp>
        <p:nvCxnSpPr>
          <p:cNvPr id="22" name="Rak 21"/>
          <p:cNvCxnSpPr/>
          <p:nvPr/>
        </p:nvCxnSpPr>
        <p:spPr>
          <a:xfrm>
            <a:off x="5969000" y="1279261"/>
            <a:ext cx="0" cy="3825875"/>
          </a:xfrm>
          <a:prstGeom prst="line">
            <a:avLst/>
          </a:prstGeom>
          <a:ln w="3175" cmpd="sng">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6" name="Platshållare för innehåll 3"/>
          <p:cNvSpPr>
            <a:spLocks noGrp="1"/>
          </p:cNvSpPr>
          <p:nvPr>
            <p:ph sz="half" idx="16"/>
          </p:nvPr>
        </p:nvSpPr>
        <p:spPr>
          <a:xfrm>
            <a:off x="6045200" y="1000606"/>
            <a:ext cx="2641600" cy="4104530"/>
          </a:xfrm>
          <a:prstGeom prst="rect">
            <a:avLst/>
          </a:prstGeom>
        </p:spPr>
        <p:txBody>
          <a:bodyPr anchor="ctr"/>
          <a:lstStyle>
            <a:lvl1pPr marL="285750" indent="-285750" algn="l">
              <a:buFontTx/>
              <a:buBlip>
                <a:blip r:embed="rId2"/>
              </a:buBlip>
              <a:defRPr sz="1400">
                <a:latin typeface="Calibri Light" panose="020F0302020204030204" pitchFamily="34" charset="0"/>
              </a:defRPr>
            </a:lvl1pPr>
            <a:lvl2pPr>
              <a:defRPr sz="1400" b="0" i="0">
                <a:latin typeface="Sisco Book Italic"/>
                <a:cs typeface="Sisco Book Italic"/>
              </a:defRPr>
            </a:lvl2pPr>
            <a:lvl3pPr>
              <a:defRPr sz="1400"/>
            </a:lvl3pPr>
            <a:lvl4pPr>
              <a:defRPr sz="1200"/>
            </a:lvl4pPr>
            <a:lvl5pPr>
              <a:defRPr sz="1100"/>
            </a:lvl5pPr>
            <a:lvl6pPr>
              <a:defRPr sz="1600"/>
            </a:lvl6pPr>
            <a:lvl7pPr>
              <a:defRPr sz="1600"/>
            </a:lvl7pPr>
            <a:lvl8pPr>
              <a:defRPr sz="1600"/>
            </a:lvl8pPr>
            <a:lvl9pPr>
              <a:defRPr sz="1600"/>
            </a:lvl9pPr>
          </a:lstStyle>
          <a:p>
            <a:pPr lvl="0"/>
            <a:r>
              <a:rPr lang="sv-SE"/>
              <a:t>Klicka här för att ändra format på bakgrundstexten</a:t>
            </a:r>
          </a:p>
        </p:txBody>
      </p:sp>
      <p:cxnSp>
        <p:nvCxnSpPr>
          <p:cNvPr id="15" name="Rak 14"/>
          <p:cNvCxnSpPr/>
          <p:nvPr/>
        </p:nvCxnSpPr>
        <p:spPr>
          <a:xfrm>
            <a:off x="3175000" y="1000606"/>
            <a:ext cx="0" cy="4104530"/>
          </a:xfrm>
          <a:prstGeom prst="line">
            <a:avLst/>
          </a:prstGeom>
          <a:ln w="3175" cap="rnd" cmpd="sng">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6" name="Rak 15"/>
          <p:cNvCxnSpPr/>
          <p:nvPr/>
        </p:nvCxnSpPr>
        <p:spPr>
          <a:xfrm>
            <a:off x="5969000" y="1000606"/>
            <a:ext cx="0" cy="4104530"/>
          </a:xfrm>
          <a:prstGeom prst="line">
            <a:avLst/>
          </a:prstGeom>
          <a:ln w="3175" cap="rnd" cmpd="sng">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6" name="Platshållare för text 5"/>
          <p:cNvSpPr>
            <a:spLocks noGrp="1"/>
          </p:cNvSpPr>
          <p:nvPr>
            <p:ph type="body" sz="quarter" idx="17"/>
          </p:nvPr>
        </p:nvSpPr>
        <p:spPr>
          <a:xfrm>
            <a:off x="439100" y="495352"/>
            <a:ext cx="8133400" cy="331787"/>
          </a:xfrm>
          <a:prstGeom prst="rect">
            <a:avLst/>
          </a:prstGeom>
        </p:spPr>
        <p:txBody>
          <a:bodyPr vert="horz"/>
          <a:lstStyle>
            <a:lvl1pPr>
              <a:defRPr sz="1200">
                <a:solidFill>
                  <a:srgbClr val="74C2C6"/>
                </a:solidFill>
                <a:latin typeface="Calibri Light" panose="020F0302020204030204" pitchFamily="34" charset="0"/>
              </a:defRPr>
            </a:lvl1pPr>
          </a:lstStyle>
          <a:p>
            <a:pPr lvl="0"/>
            <a:r>
              <a:rPr lang="sv-SE"/>
              <a:t>Klicka här för att ändra format på bakgrundstexten</a:t>
            </a:r>
          </a:p>
        </p:txBody>
      </p:sp>
      <p:cxnSp>
        <p:nvCxnSpPr>
          <p:cNvPr id="25" name="Rak 24"/>
          <p:cNvCxnSpPr/>
          <p:nvPr/>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cxnSp>
        <p:nvCxnSpPr>
          <p:cNvPr id="17" name="Rak 16"/>
          <p:cNvCxnSpPr/>
          <p:nvPr userDrawn="1"/>
        </p:nvCxnSpPr>
        <p:spPr>
          <a:xfrm>
            <a:off x="3175000" y="1000606"/>
            <a:ext cx="0" cy="4104530"/>
          </a:xfrm>
          <a:prstGeom prst="line">
            <a:avLst/>
          </a:prstGeom>
          <a:ln w="3175" cap="rnd" cmpd="sng">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8" name="Rak 17"/>
          <p:cNvCxnSpPr/>
          <p:nvPr userDrawn="1"/>
        </p:nvCxnSpPr>
        <p:spPr>
          <a:xfrm>
            <a:off x="5969000" y="1000606"/>
            <a:ext cx="0" cy="4104530"/>
          </a:xfrm>
          <a:prstGeom prst="line">
            <a:avLst/>
          </a:prstGeom>
          <a:ln w="3175" cap="rnd" cmpd="sng">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9" name="Rak 18"/>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71393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Vit_bakgrund">
    <p:bg>
      <p:bgPr>
        <a:solidFill>
          <a:schemeClr val="bg1"/>
        </a:solid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atin typeface="Calibri Light" panose="020F0302020204030204" pitchFamily="34" charset="0"/>
              </a:defRPr>
            </a:lvl1pPr>
          </a:lstStyle>
          <a:p>
            <a:r>
              <a:rPr lang="sv-SE"/>
              <a:t>Klicka här för att ändra format</a:t>
            </a:r>
            <a:endParaRPr lang="sv-SE" dirty="0"/>
          </a:p>
        </p:txBody>
      </p:sp>
      <p:sp>
        <p:nvSpPr>
          <p:cNvPr id="3" name="Platshållare för datum 2"/>
          <p:cNvSpPr>
            <a:spLocks noGrp="1"/>
          </p:cNvSpPr>
          <p:nvPr>
            <p:ph type="dt" sz="half" idx="10"/>
          </p:nvPr>
        </p:nvSpPr>
        <p:spPr/>
        <p:txBody>
          <a:bodyPr/>
          <a:lstStyle>
            <a:lvl1pPr>
              <a:defRPr>
                <a:latin typeface="Calibri Light" panose="020F0302020204030204" pitchFamily="34" charset="0"/>
              </a:defRPr>
            </a:lvl1pPr>
          </a:lstStyle>
          <a:p>
            <a:endParaRPr lang="sv-SE" dirty="0"/>
          </a:p>
        </p:txBody>
      </p:sp>
      <p:sp>
        <p:nvSpPr>
          <p:cNvPr id="4" name="Platshållare för sidfot 3"/>
          <p:cNvSpPr>
            <a:spLocks noGrp="1"/>
          </p:cNvSpPr>
          <p:nvPr>
            <p:ph type="ftr" sz="quarter" idx="11"/>
          </p:nvPr>
        </p:nvSpPr>
        <p:spPr/>
        <p:txBody>
          <a:bodyPr/>
          <a:lstStyle>
            <a:lvl1pPr>
              <a:defRPr>
                <a:latin typeface="Calibri Light" panose="020F0302020204030204" pitchFamily="34" charset="0"/>
              </a:defRPr>
            </a:lvl1pPr>
          </a:lstStyle>
          <a:p>
            <a:endParaRPr lang="sv-SE" dirty="0"/>
          </a:p>
        </p:txBody>
      </p:sp>
      <p:sp>
        <p:nvSpPr>
          <p:cNvPr id="5" name="Platshållare för bildnummer 4"/>
          <p:cNvSpPr>
            <a:spLocks noGrp="1"/>
          </p:cNvSpPr>
          <p:nvPr>
            <p:ph type="sldNum" sz="quarter" idx="12"/>
          </p:nvPr>
        </p:nvSpPr>
        <p:spPr>
          <a:xfrm>
            <a:off x="3505200" y="5296959"/>
            <a:ext cx="2133600" cy="304271"/>
          </a:xfrm>
        </p:spPr>
        <p:txBody>
          <a:bodyPr/>
          <a:lstStyle>
            <a:lvl1pPr>
              <a:defRPr>
                <a:latin typeface="Calibri Light" panose="020F0302020204030204" pitchFamily="34" charset="0"/>
              </a:defRPr>
            </a:lvl1pPr>
          </a:lstStyle>
          <a:p>
            <a:fld id="{9A6773D3-4C9B-8F42-8439-A0BCA0F2EEFD}" type="slidenum">
              <a:rPr lang="sv-SE" smtClean="0"/>
              <a:pPr/>
              <a:t>‹#›</a:t>
            </a:fld>
            <a:endParaRPr lang="sv-SE" dirty="0"/>
          </a:p>
        </p:txBody>
      </p:sp>
      <p:sp>
        <p:nvSpPr>
          <p:cNvPr id="6" name="Rektangel med rundade hörn 5"/>
          <p:cNvSpPr/>
          <p:nvPr/>
        </p:nvSpPr>
        <p:spPr>
          <a:xfrm>
            <a:off x="-1" y="821653"/>
            <a:ext cx="9144001" cy="4385347"/>
          </a:xfrm>
          <a:prstGeom prst="roundRect">
            <a:avLst>
              <a:gd name="adj" fmla="val 0"/>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7" name="Rektangel 6"/>
          <p:cNvSpPr/>
          <p:nvPr/>
        </p:nvSpPr>
        <p:spPr>
          <a:xfrm>
            <a:off x="-38101" y="811069"/>
            <a:ext cx="114299" cy="4402944"/>
          </a:xfrm>
          <a:prstGeom prst="rect">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8" name="Rektangel 7"/>
          <p:cNvSpPr/>
          <p:nvPr/>
        </p:nvSpPr>
        <p:spPr>
          <a:xfrm>
            <a:off x="9080501" y="811069"/>
            <a:ext cx="114299" cy="4402944"/>
          </a:xfrm>
          <a:prstGeom prst="rect">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10" name="Platshållare för text 9"/>
          <p:cNvSpPr>
            <a:spLocks noGrp="1"/>
          </p:cNvSpPr>
          <p:nvPr>
            <p:ph type="body" sz="quarter" idx="13"/>
          </p:nvPr>
        </p:nvSpPr>
        <p:spPr>
          <a:xfrm>
            <a:off x="439738" y="508000"/>
            <a:ext cx="8264525" cy="241300"/>
          </a:xfrm>
          <a:prstGeom prst="rect">
            <a:avLst/>
          </a:prstGeom>
        </p:spPr>
        <p:txBody>
          <a:bodyPr vert="horz"/>
          <a:lstStyle>
            <a:lvl1pPr>
              <a:defRPr sz="1200">
                <a:solidFill>
                  <a:srgbClr val="74C2C6"/>
                </a:solidFill>
                <a:latin typeface="Calibri Light" panose="020F0302020204030204" pitchFamily="34" charset="0"/>
              </a:defRPr>
            </a:lvl1pPr>
          </a:lstStyle>
          <a:p>
            <a:pPr lvl="0"/>
            <a:r>
              <a:rPr lang="sv-SE"/>
              <a:t>Klicka här för att ändra format på bakgrundstexten</a:t>
            </a:r>
          </a:p>
        </p:txBody>
      </p:sp>
      <p:cxnSp>
        <p:nvCxnSpPr>
          <p:cNvPr id="11" name="Rak 10"/>
          <p:cNvCxnSpPr/>
          <p:nvPr/>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2" name="Rektangel med rundade hörn 11"/>
          <p:cNvSpPr/>
          <p:nvPr userDrawn="1"/>
        </p:nvSpPr>
        <p:spPr>
          <a:xfrm>
            <a:off x="-1" y="821653"/>
            <a:ext cx="9144001" cy="4385347"/>
          </a:xfrm>
          <a:prstGeom prst="roundRect">
            <a:avLst>
              <a:gd name="adj" fmla="val 0"/>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13" name="Rektangel 12"/>
          <p:cNvSpPr/>
          <p:nvPr userDrawn="1"/>
        </p:nvSpPr>
        <p:spPr>
          <a:xfrm>
            <a:off x="-38101" y="811069"/>
            <a:ext cx="114299" cy="4402944"/>
          </a:xfrm>
          <a:prstGeom prst="rect">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sp>
        <p:nvSpPr>
          <p:cNvPr id="14" name="Rektangel 13"/>
          <p:cNvSpPr/>
          <p:nvPr userDrawn="1"/>
        </p:nvSpPr>
        <p:spPr>
          <a:xfrm>
            <a:off x="9080501" y="811069"/>
            <a:ext cx="114299" cy="4402944"/>
          </a:xfrm>
          <a:prstGeom prst="rect">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v-SE" dirty="0">
              <a:latin typeface="Calibri Light" panose="020F0302020204030204" pitchFamily="34" charset="0"/>
            </a:endParaRPr>
          </a:p>
        </p:txBody>
      </p:sp>
      <p:cxnSp>
        <p:nvCxnSpPr>
          <p:cNvPr id="15" name="Rak 14"/>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3990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vsnittsrubrik_bank">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5" name="Rektangel 4"/>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dirty="0"/>
              <a:t>Klicka här för att ändra format på bakgrundstexten</a:t>
            </a:r>
          </a:p>
        </p:txBody>
      </p:sp>
      <p:pic>
        <p:nvPicPr>
          <p:cNvPr id="2" name="Bildobjekt 1" descr="Ikon, bank, blå.png"/>
          <p:cNvPicPr>
            <a:picLocks noChangeAspect="1"/>
          </p:cNvPicPr>
          <p:nvPr userDrawn="1"/>
        </p:nvPicPr>
        <p:blipFill rotWithShape="1">
          <a:blip r:embed="rId2">
            <a:alphaModFix amt="7000"/>
            <a:extLst>
              <a:ext uri="{28A0092B-C50C-407E-A947-70E740481C1C}">
                <a14:useLocalDpi xmlns:a14="http://schemas.microsoft.com/office/drawing/2010/main" val="0"/>
              </a:ext>
            </a:extLst>
          </a:blip>
          <a:srcRect l="50000"/>
          <a:stretch/>
        </p:blipFill>
        <p:spPr>
          <a:xfrm>
            <a:off x="-19242" y="940308"/>
            <a:ext cx="2892552" cy="3834384"/>
          </a:xfrm>
          <a:prstGeom prst="rect">
            <a:avLst/>
          </a:prstGeom>
        </p:spPr>
      </p:pic>
    </p:spTree>
    <p:extLst>
      <p:ext uri="{BB962C8B-B14F-4D97-AF65-F5344CB8AC3E}">
        <p14:creationId xmlns:p14="http://schemas.microsoft.com/office/powerpoint/2010/main" val="11546365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Avslutningssida">
    <p:bg>
      <p:bgPr>
        <a:solidFill>
          <a:schemeClr val="tx2">
            <a:alpha val="50000"/>
          </a:schemeClr>
        </a:solidFill>
        <a:effectLst/>
      </p:bgPr>
    </p:bg>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lvl1pPr>
              <a:defRPr>
                <a:latin typeface="Calibri Light" panose="020F0302020204030204" pitchFamily="34" charset="0"/>
              </a:defRPr>
            </a:lvl1pPr>
          </a:lstStyle>
          <a:p>
            <a:endParaRPr lang="sv-SE" dirty="0"/>
          </a:p>
        </p:txBody>
      </p:sp>
      <p:sp>
        <p:nvSpPr>
          <p:cNvPr id="3" name="Platshållare för sidfot 2"/>
          <p:cNvSpPr>
            <a:spLocks noGrp="1"/>
          </p:cNvSpPr>
          <p:nvPr>
            <p:ph type="ftr" sz="quarter" idx="11"/>
          </p:nvPr>
        </p:nvSpPr>
        <p:spPr/>
        <p:txBody>
          <a:bodyPr/>
          <a:lstStyle>
            <a:lvl1pPr algn="r">
              <a:defRPr sz="700">
                <a:solidFill>
                  <a:schemeClr val="tx2"/>
                </a:solidFill>
                <a:latin typeface="Calibri Light" panose="020F0302020204030204" pitchFamily="34" charset="0"/>
              </a:defRPr>
            </a:lvl1pPr>
          </a:lstStyle>
          <a:p>
            <a:pPr algn="l"/>
            <a:endParaRPr lang="sv-SE" dirty="0"/>
          </a:p>
        </p:txBody>
      </p:sp>
      <p:sp>
        <p:nvSpPr>
          <p:cNvPr id="4" name="Platshållare för bildnummer 3"/>
          <p:cNvSpPr>
            <a:spLocks noGrp="1"/>
          </p:cNvSpPr>
          <p:nvPr>
            <p:ph type="sldNum" sz="quarter" idx="12"/>
          </p:nvPr>
        </p:nvSpPr>
        <p:spPr/>
        <p:txBody>
          <a:bodyPr/>
          <a:lstStyle>
            <a:lvl1pPr>
              <a:defRPr>
                <a:solidFill>
                  <a:schemeClr val="tx1"/>
                </a:solidFill>
                <a:latin typeface="Calibri Light" panose="020F0302020204030204" pitchFamily="34" charset="0"/>
              </a:defRPr>
            </a:lvl1pPr>
          </a:lstStyle>
          <a:p>
            <a:fld id="{9A6773D3-4C9B-8F42-8439-A0BCA0F2EEFD}" type="slidenum">
              <a:rPr lang="sv-SE" smtClean="0"/>
              <a:pPr/>
              <a:t>‹#›</a:t>
            </a:fld>
            <a:endParaRPr lang="sv-SE" dirty="0"/>
          </a:p>
        </p:txBody>
      </p:sp>
      <p:sp>
        <p:nvSpPr>
          <p:cNvPr id="5" name="Platshållare för text 2"/>
          <p:cNvSpPr>
            <a:spLocks noGrp="1"/>
          </p:cNvSpPr>
          <p:nvPr>
            <p:ph type="body" idx="1"/>
          </p:nvPr>
        </p:nvSpPr>
        <p:spPr>
          <a:xfrm>
            <a:off x="2667000" y="2561167"/>
            <a:ext cx="4040188" cy="1026583"/>
          </a:xfrm>
          <a:prstGeom prst="rect">
            <a:avLst/>
          </a:prstGeom>
        </p:spPr>
        <p:txBody>
          <a:bodyPr anchor="ctr">
            <a:noAutofit/>
          </a:bodyPr>
          <a:lstStyle>
            <a:lvl1pPr marL="0" indent="0" algn="ctr">
              <a:buNone/>
              <a:defRPr lang="sv-SE" sz="1400" dirty="0" smtClean="0">
                <a:solidFill>
                  <a:schemeClr val="accent6">
                    <a:lumMod val="50000"/>
                  </a:schemeClr>
                </a:solidFill>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8" name="textruta 7"/>
          <p:cNvSpPr txBox="1"/>
          <p:nvPr/>
        </p:nvSpPr>
        <p:spPr>
          <a:xfrm>
            <a:off x="2767291" y="2184102"/>
            <a:ext cx="3609419" cy="523220"/>
          </a:xfrm>
          <a:prstGeom prst="rect">
            <a:avLst/>
          </a:prstGeom>
          <a:noFill/>
        </p:spPr>
        <p:txBody>
          <a:bodyPr wrap="square" rtlCol="0">
            <a:spAutoFit/>
          </a:bodyPr>
          <a:lstStyle/>
          <a:p>
            <a:pPr algn="ctr"/>
            <a:r>
              <a:rPr lang="sv-SE" sz="2800" b="0" i="0" dirty="0">
                <a:solidFill>
                  <a:schemeClr val="bg1">
                    <a:lumMod val="95000"/>
                  </a:schemeClr>
                </a:solidFill>
                <a:latin typeface="Calibri Light" panose="020F0302020204030204" pitchFamily="34" charset="0"/>
                <a:cs typeface="Sisco Bold"/>
              </a:rPr>
              <a:t>Tack för</a:t>
            </a:r>
            <a:r>
              <a:rPr lang="sv-SE" sz="2800" b="0" i="0" baseline="0" dirty="0">
                <a:solidFill>
                  <a:schemeClr val="bg1">
                    <a:lumMod val="95000"/>
                  </a:schemeClr>
                </a:solidFill>
                <a:latin typeface="Calibri Light" panose="020F0302020204030204" pitchFamily="34" charset="0"/>
                <a:cs typeface="Sisco Bold"/>
              </a:rPr>
              <a:t> er tid!</a:t>
            </a:r>
            <a:endParaRPr lang="sv-SE" sz="2800" b="0" i="0" dirty="0">
              <a:solidFill>
                <a:schemeClr val="bg1">
                  <a:lumMod val="95000"/>
                </a:schemeClr>
              </a:solidFill>
              <a:latin typeface="Calibri Light" panose="020F0302020204030204" pitchFamily="34" charset="0"/>
              <a:cs typeface="Sisco Bold"/>
            </a:endParaRPr>
          </a:p>
        </p:txBody>
      </p:sp>
      <p:cxnSp>
        <p:nvCxnSpPr>
          <p:cNvPr id="9" name="Rak 8"/>
          <p:cNvCxnSpPr/>
          <p:nvPr/>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1" name="Rektangel med rundade hörn på samma sida 10"/>
          <p:cNvSpPr/>
          <p:nvPr/>
        </p:nvSpPr>
        <p:spPr>
          <a:xfrm rot="16200000">
            <a:off x="8712331" y="161003"/>
            <a:ext cx="304538" cy="558800"/>
          </a:xfrm>
          <a:prstGeom prst="round2SameRect">
            <a:avLst/>
          </a:prstGeom>
          <a:solidFill>
            <a:schemeClr val="bg1">
              <a:lumMod val="9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2" name="Bildobjekt 11" descr="SKI logotyp, svar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10" name="textruta 9"/>
          <p:cNvSpPr txBox="1"/>
          <p:nvPr userDrawn="1"/>
        </p:nvSpPr>
        <p:spPr>
          <a:xfrm>
            <a:off x="2767291" y="2184102"/>
            <a:ext cx="3609419" cy="523220"/>
          </a:xfrm>
          <a:prstGeom prst="rect">
            <a:avLst/>
          </a:prstGeom>
          <a:noFill/>
        </p:spPr>
        <p:txBody>
          <a:bodyPr wrap="square" rtlCol="0">
            <a:spAutoFit/>
          </a:bodyPr>
          <a:lstStyle/>
          <a:p>
            <a:pPr algn="ctr"/>
            <a:r>
              <a:rPr lang="sv-SE" sz="2800" b="0" i="0" dirty="0">
                <a:solidFill>
                  <a:schemeClr val="bg1">
                    <a:lumMod val="95000"/>
                  </a:schemeClr>
                </a:solidFill>
                <a:latin typeface="Calibri Light" panose="020F0302020204030204" pitchFamily="34" charset="0"/>
                <a:cs typeface="Sisco Bold"/>
              </a:rPr>
              <a:t>Tack för</a:t>
            </a:r>
            <a:r>
              <a:rPr lang="sv-SE" sz="2800" b="0" i="0" baseline="0" dirty="0">
                <a:solidFill>
                  <a:schemeClr val="bg1">
                    <a:lumMod val="95000"/>
                  </a:schemeClr>
                </a:solidFill>
                <a:latin typeface="Calibri Light" panose="020F0302020204030204" pitchFamily="34" charset="0"/>
                <a:cs typeface="Sisco Bold"/>
              </a:rPr>
              <a:t> er tid!</a:t>
            </a:r>
            <a:endParaRPr lang="sv-SE" sz="2800" b="0" i="0" dirty="0">
              <a:solidFill>
                <a:schemeClr val="bg1">
                  <a:lumMod val="95000"/>
                </a:schemeClr>
              </a:solidFill>
              <a:latin typeface="Calibri Light" panose="020F0302020204030204" pitchFamily="34" charset="0"/>
              <a:cs typeface="Sisco Bold"/>
            </a:endParaRPr>
          </a:p>
        </p:txBody>
      </p:sp>
      <p:cxnSp>
        <p:nvCxnSpPr>
          <p:cNvPr id="13" name="Rak 12"/>
          <p:cNvCxnSpPr/>
          <p:nvPr userDrawn="1"/>
        </p:nvCxnSpPr>
        <p:spPr>
          <a:xfrm>
            <a:off x="4449333" y="5329348"/>
            <a:ext cx="245334"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4" name="Rektangel med rundade hörn på samma sida 13"/>
          <p:cNvSpPr/>
          <p:nvPr userDrawn="1"/>
        </p:nvSpPr>
        <p:spPr>
          <a:xfrm rot="16200000">
            <a:off x="8712331" y="161003"/>
            <a:ext cx="304538" cy="558800"/>
          </a:xfrm>
          <a:prstGeom prst="round2SameRect">
            <a:avLst/>
          </a:prstGeom>
          <a:solidFill>
            <a:schemeClr val="bg1">
              <a:lumMod val="9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5" name="Bildobjekt 14" descr="SKI logotyp, svart.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Tree>
    <p:extLst>
      <p:ext uri="{BB962C8B-B14F-4D97-AF65-F5344CB8AC3E}">
        <p14:creationId xmlns:p14="http://schemas.microsoft.com/office/powerpoint/2010/main" val="104734084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vsnittsrubrik_samhällsservice">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5" name="Rektangel 4"/>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dirty="0"/>
              <a:t>Klicka här för att ändra format på bakgrundstexten</a:t>
            </a:r>
          </a:p>
        </p:txBody>
      </p:sp>
      <p:pic>
        <p:nvPicPr>
          <p:cNvPr id="3" name="Bildobjekt 2" descr="Ikon, offentlig sektor, blå.png"/>
          <p:cNvPicPr>
            <a:picLocks noChangeAspect="1"/>
          </p:cNvPicPr>
          <p:nvPr userDrawn="1"/>
        </p:nvPicPr>
        <p:blipFill rotWithShape="1">
          <a:blip r:embed="rId2">
            <a:alphaModFix amt="11000"/>
            <a:extLst>
              <a:ext uri="{28A0092B-C50C-407E-A947-70E740481C1C}">
                <a14:useLocalDpi xmlns:a14="http://schemas.microsoft.com/office/drawing/2010/main" val="0"/>
              </a:ext>
            </a:extLst>
          </a:blip>
          <a:srcRect l="47896"/>
          <a:stretch/>
        </p:blipFill>
        <p:spPr>
          <a:xfrm>
            <a:off x="-19242" y="1045896"/>
            <a:ext cx="3343464" cy="3766896"/>
          </a:xfrm>
          <a:prstGeom prst="rect">
            <a:avLst/>
          </a:prstGeom>
        </p:spPr>
      </p:pic>
    </p:spTree>
    <p:extLst>
      <p:ext uri="{BB962C8B-B14F-4D97-AF65-F5344CB8AC3E}">
        <p14:creationId xmlns:p14="http://schemas.microsoft.com/office/powerpoint/2010/main" val="324145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vsnittsrubrik_telekom">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5" name="Rektangel 4"/>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dirty="0"/>
              <a:t>Klicka här för att ändra format på bakgrundstexten</a:t>
            </a:r>
          </a:p>
        </p:txBody>
      </p:sp>
      <p:pic>
        <p:nvPicPr>
          <p:cNvPr id="2" name="Bildobjekt 1" descr="Ikon, telekom, blå.png"/>
          <p:cNvPicPr>
            <a:picLocks noChangeAspect="1"/>
          </p:cNvPicPr>
          <p:nvPr userDrawn="1"/>
        </p:nvPicPr>
        <p:blipFill rotWithShape="1">
          <a:blip r:embed="rId2">
            <a:alphaModFix amt="12000"/>
            <a:extLst>
              <a:ext uri="{28A0092B-C50C-407E-A947-70E740481C1C}">
                <a14:useLocalDpi xmlns:a14="http://schemas.microsoft.com/office/drawing/2010/main" val="0"/>
              </a:ext>
            </a:extLst>
          </a:blip>
          <a:srcRect l="50000"/>
          <a:stretch/>
        </p:blipFill>
        <p:spPr>
          <a:xfrm>
            <a:off x="-19243" y="681501"/>
            <a:ext cx="2790825" cy="4351999"/>
          </a:xfrm>
          <a:prstGeom prst="rect">
            <a:avLst/>
          </a:prstGeom>
        </p:spPr>
      </p:pic>
    </p:spTree>
    <p:extLst>
      <p:ext uri="{BB962C8B-B14F-4D97-AF65-F5344CB8AC3E}">
        <p14:creationId xmlns:p14="http://schemas.microsoft.com/office/powerpoint/2010/main" val="215683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snittsrubrik_försäkring">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5" name="Rektangel 4"/>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dirty="0"/>
              <a:t>Klicka här för att ändra format på bakgrundstexten</a:t>
            </a:r>
          </a:p>
        </p:txBody>
      </p:sp>
      <p:pic>
        <p:nvPicPr>
          <p:cNvPr id="4" name="Bildobjekt 3" descr="Ikon, försäkringny, blå.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50136"/>
          <a:stretch/>
        </p:blipFill>
        <p:spPr>
          <a:xfrm>
            <a:off x="-19242" y="739724"/>
            <a:ext cx="2253934" cy="4309872"/>
          </a:xfrm>
          <a:prstGeom prst="rect">
            <a:avLst/>
          </a:prstGeom>
        </p:spPr>
      </p:pic>
    </p:spTree>
    <p:extLst>
      <p:ext uri="{BB962C8B-B14F-4D97-AF65-F5344CB8AC3E}">
        <p14:creationId xmlns:p14="http://schemas.microsoft.com/office/powerpoint/2010/main" val="338123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vsnittsrubrik_företagstjänster">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5" name="Rektangel 4"/>
          <p:cNvSpPr/>
          <p:nvPr userDrawn="1"/>
        </p:nvSpPr>
        <p:spPr>
          <a:xfrm>
            <a:off x="-1843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dirty="0"/>
              <a:t>Klicka här för att ändra format på bakgrundstexten</a:t>
            </a:r>
          </a:p>
        </p:txBody>
      </p:sp>
      <p:pic>
        <p:nvPicPr>
          <p:cNvPr id="2" name="Bildobjekt 1" descr="Ikon, företagstjänster, blå.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9172"/>
          <a:stretch/>
        </p:blipFill>
        <p:spPr>
          <a:xfrm>
            <a:off x="-19242" y="972896"/>
            <a:ext cx="2890447" cy="4241800"/>
          </a:xfrm>
          <a:prstGeom prst="rect">
            <a:avLst/>
          </a:prstGeom>
        </p:spPr>
      </p:pic>
    </p:spTree>
    <p:extLst>
      <p:ext uri="{BB962C8B-B14F-4D97-AF65-F5344CB8AC3E}">
        <p14:creationId xmlns:p14="http://schemas.microsoft.com/office/powerpoint/2010/main" val="4018106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vsnittsrubrik_transport">
    <p:spTree>
      <p:nvGrpSpPr>
        <p:cNvPr id="1" name=""/>
        <p:cNvGrpSpPr/>
        <p:nvPr/>
      </p:nvGrpSpPr>
      <p:grpSpPr>
        <a:xfrm>
          <a:off x="0" y="0"/>
          <a:ext cx="0" cy="0"/>
          <a:chOff x="0" y="0"/>
          <a:chExt cx="0" cy="0"/>
        </a:xfrm>
      </p:grpSpPr>
      <p:sp>
        <p:nvSpPr>
          <p:cNvPr id="9" name="Rubrik 1"/>
          <p:cNvSpPr>
            <a:spLocks noGrp="1"/>
          </p:cNvSpPr>
          <p:nvPr>
            <p:ph type="title"/>
          </p:nvPr>
        </p:nvSpPr>
        <p:spPr>
          <a:xfrm>
            <a:off x="4867822" y="558029"/>
            <a:ext cx="3704678" cy="4656667"/>
          </a:xfrm>
        </p:spPr>
        <p:txBody>
          <a:bodyPr anchor="ctr"/>
          <a:lstStyle>
            <a:lvl1pPr>
              <a:defRPr sz="2800" b="0" i="0">
                <a:solidFill>
                  <a:schemeClr val="bg2">
                    <a:lumMod val="25000"/>
                  </a:schemeClr>
                </a:solidFill>
                <a:latin typeface="Calibri Light" panose="020F0302020204030204" pitchFamily="34" charset="0"/>
                <a:cs typeface="Sisco Book"/>
              </a:defRPr>
            </a:lvl1pPr>
          </a:lstStyle>
          <a:p>
            <a:r>
              <a:rPr lang="sv-SE" dirty="0"/>
              <a:t>Klicka här för att ändra format</a:t>
            </a:r>
          </a:p>
        </p:txBody>
      </p:sp>
      <p:sp>
        <p:nvSpPr>
          <p:cNvPr id="5" name="Rektangel 4"/>
          <p:cNvSpPr/>
          <p:nvPr userDrawn="1"/>
        </p:nvSpPr>
        <p:spPr>
          <a:xfrm>
            <a:off x="-19242" y="-384"/>
            <a:ext cx="4521495" cy="571538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20" name="Platshållare för innehåll 19"/>
          <p:cNvSpPr>
            <a:spLocks noGrp="1"/>
          </p:cNvSpPr>
          <p:nvPr>
            <p:ph sz="quarter" idx="10"/>
          </p:nvPr>
        </p:nvSpPr>
        <p:spPr>
          <a:xfrm>
            <a:off x="495300" y="558029"/>
            <a:ext cx="3556000" cy="4656668"/>
          </a:xfrm>
          <a:prstGeom prst="rect">
            <a:avLst/>
          </a:prstGeom>
        </p:spPr>
        <p:txBody>
          <a:bodyPr vert="horz" anchor="ctr"/>
          <a:lstStyle>
            <a:lvl1pPr algn="ctr">
              <a:defRPr b="0" i="1">
                <a:solidFill>
                  <a:srgbClr val="0094A5"/>
                </a:solidFill>
                <a:latin typeface="Calibri Light" panose="020F0302020204030204" pitchFamily="34" charset="0"/>
                <a:cs typeface="Sisco Book Italic"/>
              </a:defRPr>
            </a:lvl1pPr>
            <a:lvl2pPr algn="ctr">
              <a:defRPr/>
            </a:lvl2pPr>
            <a:lvl3pPr algn="ctr">
              <a:defRPr/>
            </a:lvl3pPr>
            <a:lvl4pPr algn="ctr">
              <a:defRPr/>
            </a:lvl4pPr>
            <a:lvl5pPr algn="ctr">
              <a:defRPr/>
            </a:lvl5pPr>
          </a:lstStyle>
          <a:p>
            <a:pPr lvl="0"/>
            <a:r>
              <a:rPr lang="sv-SE" dirty="0"/>
              <a:t>Klicka här för att ändra format på bakgrundstexten</a:t>
            </a:r>
          </a:p>
        </p:txBody>
      </p:sp>
      <p:pic>
        <p:nvPicPr>
          <p:cNvPr id="3" name="Bildobjekt 2" descr="Ikon, transport, blå.png"/>
          <p:cNvPicPr>
            <a:picLocks noChangeAspect="1"/>
          </p:cNvPicPr>
          <p:nvPr userDrawn="1"/>
        </p:nvPicPr>
        <p:blipFill rotWithShape="1">
          <a:blip r:embed="rId2">
            <a:alphaModFix amt="12000"/>
            <a:extLst>
              <a:ext uri="{28A0092B-C50C-407E-A947-70E740481C1C}">
                <a14:useLocalDpi xmlns:a14="http://schemas.microsoft.com/office/drawing/2010/main" val="0"/>
              </a:ext>
            </a:extLst>
          </a:blip>
          <a:srcRect l="49546"/>
          <a:stretch/>
        </p:blipFill>
        <p:spPr>
          <a:xfrm>
            <a:off x="-19242" y="736600"/>
            <a:ext cx="2139126" cy="4239768"/>
          </a:xfrm>
          <a:prstGeom prst="rect">
            <a:avLst/>
          </a:prstGeom>
        </p:spPr>
      </p:pic>
    </p:spTree>
    <p:extLst>
      <p:ext uri="{BB962C8B-B14F-4D97-AF65-F5344CB8AC3E}">
        <p14:creationId xmlns:p14="http://schemas.microsoft.com/office/powerpoint/2010/main" val="898320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40267" y="237332"/>
            <a:ext cx="8263467" cy="420246"/>
          </a:xfrm>
          <a:prstGeom prst="rect">
            <a:avLst/>
          </a:prstGeom>
        </p:spPr>
        <p:txBody>
          <a:bodyPr vert="horz" lIns="91440" tIns="45720" rIns="91440" bIns="45720" rtlCol="0" anchor="t">
            <a:noAutofit/>
          </a:bodyPr>
          <a:lstStyle/>
          <a:p>
            <a:r>
              <a:rPr lang="sv-SE" dirty="0"/>
              <a:t>Klicka här för att ändra format</a:t>
            </a:r>
            <a:br>
              <a:rPr lang="sv-SE" dirty="0"/>
            </a:br>
            <a:endParaRPr lang="sv-SE" dirty="0"/>
          </a:p>
        </p:txBody>
      </p:sp>
      <p:sp>
        <p:nvSpPr>
          <p:cNvPr id="4" name="Platshållare för datum 3"/>
          <p:cNvSpPr>
            <a:spLocks noGrp="1"/>
          </p:cNvSpPr>
          <p:nvPr>
            <p:ph type="dt" sz="half" idx="2"/>
          </p:nvPr>
        </p:nvSpPr>
        <p:spPr>
          <a:xfrm>
            <a:off x="6570134" y="5296959"/>
            <a:ext cx="2133600" cy="304271"/>
          </a:xfrm>
          <a:prstGeom prst="rect">
            <a:avLst/>
          </a:prstGeom>
        </p:spPr>
        <p:txBody>
          <a:bodyPr vert="horz" lIns="91440" tIns="45720" rIns="91440" bIns="45720" rtlCol="0" anchor="ctr"/>
          <a:lstStyle>
            <a:lvl1pPr algn="r">
              <a:defRPr sz="700">
                <a:solidFill>
                  <a:srgbClr val="000000"/>
                </a:solidFill>
                <a:latin typeface="Calibri Light" panose="020F0302020204030204" pitchFamily="34" charset="0"/>
                <a:cs typeface="Sisco Book"/>
              </a:defRPr>
            </a:lvl1pPr>
          </a:lstStyle>
          <a:p>
            <a:endParaRPr lang="sv-SE" dirty="0"/>
          </a:p>
        </p:txBody>
      </p:sp>
      <p:sp>
        <p:nvSpPr>
          <p:cNvPr id="5" name="Platshållare för sidfot 4"/>
          <p:cNvSpPr>
            <a:spLocks noGrp="1"/>
          </p:cNvSpPr>
          <p:nvPr>
            <p:ph type="ftr" sz="quarter" idx="3"/>
          </p:nvPr>
        </p:nvSpPr>
        <p:spPr>
          <a:xfrm>
            <a:off x="440267" y="5296959"/>
            <a:ext cx="2895600" cy="304271"/>
          </a:xfrm>
          <a:prstGeom prst="rect">
            <a:avLst/>
          </a:prstGeom>
        </p:spPr>
        <p:txBody>
          <a:bodyPr vert="horz" lIns="91440" tIns="45720" rIns="91440" bIns="45720" rtlCol="0" anchor="ctr"/>
          <a:lstStyle>
            <a:lvl1pPr algn="l">
              <a:defRPr sz="700" b="0" i="0">
                <a:solidFill>
                  <a:schemeClr val="tx2"/>
                </a:solidFill>
                <a:latin typeface="Calibri Light" panose="020F0302020204030204" pitchFamily="34" charset="0"/>
                <a:cs typeface="Sisco Bold"/>
              </a:defRPr>
            </a:lvl1pPr>
          </a:lstStyle>
          <a:p>
            <a:endParaRPr lang="sv-SE" dirty="0"/>
          </a:p>
        </p:txBody>
      </p:sp>
      <p:sp>
        <p:nvSpPr>
          <p:cNvPr id="6" name="Platshållare för bildnummer 5"/>
          <p:cNvSpPr>
            <a:spLocks noGrp="1"/>
          </p:cNvSpPr>
          <p:nvPr>
            <p:ph type="sldNum" sz="quarter" idx="4"/>
          </p:nvPr>
        </p:nvSpPr>
        <p:spPr>
          <a:xfrm>
            <a:off x="3505200" y="5296959"/>
            <a:ext cx="2133600" cy="304271"/>
          </a:xfrm>
          <a:prstGeom prst="rect">
            <a:avLst/>
          </a:prstGeom>
        </p:spPr>
        <p:txBody>
          <a:bodyPr vert="horz" lIns="91440" tIns="45720" rIns="91440" bIns="45720" rtlCol="0" anchor="ctr"/>
          <a:lstStyle>
            <a:lvl1pPr algn="ctr">
              <a:defRPr sz="900" b="0" i="0">
                <a:solidFill>
                  <a:schemeClr val="tx1"/>
                </a:solidFill>
                <a:latin typeface="Calibri Light" panose="020F0302020204030204" pitchFamily="34" charset="0"/>
                <a:cs typeface="Sisco Book"/>
              </a:defRPr>
            </a:lvl1pPr>
          </a:lstStyle>
          <a:p>
            <a:fld id="{9A6773D3-4C9B-8F42-8439-A0BCA0F2EEFD}" type="slidenum">
              <a:rPr lang="sv-SE" smtClean="0"/>
              <a:pPr/>
              <a:t>‹#›</a:t>
            </a:fld>
            <a:endParaRPr lang="sv-SE" dirty="0"/>
          </a:p>
        </p:txBody>
      </p:sp>
      <p:sp>
        <p:nvSpPr>
          <p:cNvPr id="14" name="Rektangel med rundade hörn på samma sida 13"/>
          <p:cNvSpPr/>
          <p:nvPr userDrawn="1"/>
        </p:nvSpPr>
        <p:spPr>
          <a:xfrm rot="16200000">
            <a:off x="8712331" y="161003"/>
            <a:ext cx="304538" cy="558800"/>
          </a:xfrm>
          <a:prstGeom prst="round2Same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5" name="Bildobjekt 14" descr="SKI logotyp, svart.eps"/>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8" name="Rektangel med rundade hörn på samma sida 5"/>
          <p:cNvSpPr/>
          <p:nvPr userDrawn="1"/>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9" name="Bildobjekt 8" descr="SKI logotyp, svart.eps"/>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Tree>
    <p:extLst>
      <p:ext uri="{BB962C8B-B14F-4D97-AF65-F5344CB8AC3E}">
        <p14:creationId xmlns:p14="http://schemas.microsoft.com/office/powerpoint/2010/main" val="3872039273"/>
      </p:ext>
    </p:extLst>
  </p:cSld>
  <p:clrMap bg1="lt1" tx1="dk1" bg2="lt2" tx2="dk2" accent1="accent1" accent2="accent2" accent3="accent3" accent4="accent4" accent5="accent5" accent6="accent6" hlink="hlink" folHlink="folHlink"/>
  <p:sldLayoutIdLst>
    <p:sldLayoutId id="2147483727" r:id="rId1"/>
    <p:sldLayoutId id="2147483721" r:id="rId2"/>
    <p:sldLayoutId id="2147483722"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0" r:id="rId12"/>
    <p:sldLayoutId id="2147483723" r:id="rId13"/>
    <p:sldLayoutId id="2147483724" r:id="rId14"/>
    <p:sldLayoutId id="2147483725" r:id="rId15"/>
    <p:sldLayoutId id="2147483728" r:id="rId16"/>
    <p:sldLayoutId id="2147483726" r:id="rId17"/>
    <p:sldLayoutId id="2147483739" r:id="rId18"/>
  </p:sldLayoutIdLst>
  <p:hf hdr="0" ftr="0" dt="0"/>
  <p:txStyles>
    <p:titleStyle>
      <a:lvl1pPr algn="l" defTabSz="457200" rtl="0" eaLnBrk="1" latinLnBrk="0" hangingPunct="1">
        <a:spcBef>
          <a:spcPct val="0"/>
        </a:spcBef>
        <a:buNone/>
        <a:defRPr sz="1600" b="0" i="0" kern="1200">
          <a:solidFill>
            <a:schemeClr val="tx1"/>
          </a:solidFill>
          <a:latin typeface="Calibri Light" panose="020F0302020204030204" pitchFamily="34" charset="0"/>
          <a:ea typeface="+mj-ea"/>
          <a:cs typeface="Sisco Book"/>
        </a:defRPr>
      </a:lvl1pPr>
    </p:titleStyle>
    <p:bodyStyle>
      <a:lvl1pPr marL="0" indent="0" algn="l" defTabSz="457200" rtl="0" eaLnBrk="1" latinLnBrk="0" hangingPunct="1">
        <a:spcBef>
          <a:spcPct val="20000"/>
        </a:spcBef>
        <a:buFont typeface="Arial"/>
        <a:buNone/>
        <a:defRPr sz="1400" b="0" i="0" kern="1200">
          <a:solidFill>
            <a:schemeClr val="tx1"/>
          </a:solidFill>
          <a:latin typeface="Sisco Book"/>
          <a:ea typeface="+mn-ea"/>
          <a:cs typeface="Sisco Book"/>
        </a:defRPr>
      </a:lvl1pPr>
      <a:lvl2pPr marL="457200" indent="0" algn="l" defTabSz="457200" rtl="0" eaLnBrk="1" latinLnBrk="0" hangingPunct="1">
        <a:spcBef>
          <a:spcPct val="20000"/>
        </a:spcBef>
        <a:buFont typeface="Arial"/>
        <a:buNone/>
        <a:defRPr sz="1200" b="0" i="0" kern="1200">
          <a:solidFill>
            <a:schemeClr val="tx1"/>
          </a:solidFill>
          <a:latin typeface="Sisco Book"/>
          <a:ea typeface="+mn-ea"/>
          <a:cs typeface="Sisco Book"/>
        </a:defRPr>
      </a:lvl2pPr>
      <a:lvl3pPr marL="914400" indent="0" algn="l" defTabSz="457200" rtl="0" eaLnBrk="1" latinLnBrk="0" hangingPunct="1">
        <a:spcBef>
          <a:spcPct val="20000"/>
        </a:spcBef>
        <a:buFont typeface="Arial"/>
        <a:buNone/>
        <a:defRPr sz="1100" b="0" i="0" kern="1200">
          <a:solidFill>
            <a:schemeClr val="tx1"/>
          </a:solidFill>
          <a:latin typeface="Sisco Book"/>
          <a:ea typeface="+mn-ea"/>
          <a:cs typeface="Sisco Book"/>
        </a:defRPr>
      </a:lvl3pPr>
      <a:lvl4pPr marL="1371600" indent="0" algn="l" defTabSz="457200" rtl="0" eaLnBrk="1" latinLnBrk="0" hangingPunct="1">
        <a:spcBef>
          <a:spcPct val="20000"/>
        </a:spcBef>
        <a:buFont typeface="Arial"/>
        <a:buNone/>
        <a:defRPr sz="1050" b="0" i="0" kern="1200">
          <a:solidFill>
            <a:schemeClr val="tx1"/>
          </a:solidFill>
          <a:latin typeface="Sisco Book"/>
          <a:ea typeface="+mn-ea"/>
          <a:cs typeface="Sisco Book"/>
        </a:defRPr>
      </a:lvl4pPr>
      <a:lvl5pPr marL="1828800" indent="0" algn="l" defTabSz="457200" rtl="0" eaLnBrk="1" latinLnBrk="0" hangingPunct="1">
        <a:spcBef>
          <a:spcPct val="20000"/>
        </a:spcBef>
        <a:buFont typeface="Arial"/>
        <a:buNone/>
        <a:defRPr sz="1000" b="0" i="0" kern="1200">
          <a:solidFill>
            <a:schemeClr val="tx1"/>
          </a:solidFill>
          <a:latin typeface="Sisco Book"/>
          <a:ea typeface="+mn-ea"/>
          <a:cs typeface="Sisco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23770"/>
      </p:ext>
    </p:extLst>
  </p:cSld>
  <p:clrMap bg1="lt1" tx1="dk1" bg2="lt2" tx2="dk2" accent1="accent1" accent2="accent2" accent3="accent3" accent4="accent4" accent5="accent5" accent6="accent6" hlink="hlink" folHlink="folHlink"/>
  <p:sldLayoutIdLst>
    <p:sldLayoutId id="2147483686" r:id="rId1"/>
    <p:sldLayoutId id="2147483688" r:id="rId2"/>
  </p:sldLayoutIdLst>
  <p:hf hdr="0" ftr="0" dt="0"/>
  <p:txStyles>
    <p:titleStyle>
      <a:lvl1pPr algn="ctr" defTabSz="457200" rtl="0" eaLnBrk="1" latinLnBrk="0" hangingPunct="1">
        <a:spcBef>
          <a:spcPct val="0"/>
        </a:spcBef>
        <a:buNone/>
        <a:defRPr sz="3600" b="0" i="0" kern="1200">
          <a:solidFill>
            <a:srgbClr val="E47A5C"/>
          </a:solidFill>
          <a:latin typeface="Sisco Bold"/>
          <a:ea typeface="+mj-ea"/>
          <a:cs typeface="Sisco Bold"/>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isco Book"/>
          <a:ea typeface="+mn-ea"/>
          <a:cs typeface="Sisco Book"/>
        </a:defRPr>
      </a:lvl1pPr>
      <a:lvl2pPr marL="742950" indent="-285750" algn="l" defTabSz="457200" rtl="0" eaLnBrk="1" latinLnBrk="0" hangingPunct="1">
        <a:spcBef>
          <a:spcPct val="20000"/>
        </a:spcBef>
        <a:buFont typeface="Arial"/>
        <a:buChar char="–"/>
        <a:defRPr sz="2800" kern="1200">
          <a:solidFill>
            <a:schemeClr val="tx1"/>
          </a:solidFill>
          <a:latin typeface="Sisco Book"/>
          <a:ea typeface="+mn-ea"/>
          <a:cs typeface="Sisco Book"/>
        </a:defRPr>
      </a:lvl2pPr>
      <a:lvl3pPr marL="1143000" indent="-228600" algn="l" defTabSz="457200" rtl="0" eaLnBrk="1" latinLnBrk="0" hangingPunct="1">
        <a:spcBef>
          <a:spcPct val="20000"/>
        </a:spcBef>
        <a:buFont typeface="Arial"/>
        <a:buChar char="•"/>
        <a:defRPr sz="2400" kern="1200">
          <a:solidFill>
            <a:schemeClr val="tx1"/>
          </a:solidFill>
          <a:latin typeface="Sisco Book"/>
          <a:ea typeface="+mn-ea"/>
          <a:cs typeface="Sisco Book"/>
        </a:defRPr>
      </a:lvl3pPr>
      <a:lvl4pPr marL="1600200" indent="-228600" algn="l" defTabSz="457200" rtl="0" eaLnBrk="1" latinLnBrk="0" hangingPunct="1">
        <a:spcBef>
          <a:spcPct val="20000"/>
        </a:spcBef>
        <a:buFont typeface="Arial"/>
        <a:buChar char="–"/>
        <a:defRPr sz="2000" kern="1200">
          <a:solidFill>
            <a:schemeClr val="tx1"/>
          </a:solidFill>
          <a:latin typeface="Sisco Book"/>
          <a:ea typeface="+mn-ea"/>
          <a:cs typeface="Sisco Book"/>
        </a:defRPr>
      </a:lvl4pPr>
      <a:lvl5pPr marL="2057400" indent="-228600" algn="l" defTabSz="457200" rtl="0" eaLnBrk="1" latinLnBrk="0" hangingPunct="1">
        <a:spcBef>
          <a:spcPct val="20000"/>
        </a:spcBef>
        <a:buFont typeface="Arial"/>
        <a:buChar char="»"/>
        <a:defRPr sz="2000" kern="1200">
          <a:solidFill>
            <a:schemeClr val="tx1"/>
          </a:solidFill>
          <a:latin typeface="Sisco Book"/>
          <a:ea typeface="+mn-ea"/>
          <a:cs typeface="Sisco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40267" y="237332"/>
            <a:ext cx="8263467" cy="420246"/>
          </a:xfrm>
          <a:prstGeom prst="rect">
            <a:avLst/>
          </a:prstGeom>
        </p:spPr>
        <p:txBody>
          <a:bodyPr vert="horz" lIns="91440" tIns="45720" rIns="91440" bIns="45720" rtlCol="0" anchor="t">
            <a:noAutofit/>
          </a:bodyPr>
          <a:lstStyle/>
          <a:p>
            <a:r>
              <a:rPr lang="sv-SE" dirty="0"/>
              <a:t>Klicka här för att ändra format</a:t>
            </a:r>
            <a:br>
              <a:rPr lang="sv-SE" dirty="0"/>
            </a:br>
            <a:endParaRPr lang="sv-SE" dirty="0"/>
          </a:p>
        </p:txBody>
      </p:sp>
      <p:sp>
        <p:nvSpPr>
          <p:cNvPr id="4" name="Platshållare för datum 3"/>
          <p:cNvSpPr>
            <a:spLocks noGrp="1"/>
          </p:cNvSpPr>
          <p:nvPr>
            <p:ph type="dt" sz="half" idx="2"/>
          </p:nvPr>
        </p:nvSpPr>
        <p:spPr>
          <a:xfrm>
            <a:off x="6570134" y="5296959"/>
            <a:ext cx="2133600" cy="304271"/>
          </a:xfrm>
          <a:prstGeom prst="rect">
            <a:avLst/>
          </a:prstGeom>
        </p:spPr>
        <p:txBody>
          <a:bodyPr vert="horz" lIns="91440" tIns="45720" rIns="91440" bIns="45720" rtlCol="0" anchor="ctr"/>
          <a:lstStyle>
            <a:lvl1pPr algn="r">
              <a:defRPr sz="700">
                <a:solidFill>
                  <a:srgbClr val="000000"/>
                </a:solidFill>
                <a:latin typeface="Calibri Light" panose="020F0302020204030204" pitchFamily="34" charset="0"/>
                <a:cs typeface="Sisco Book"/>
              </a:defRPr>
            </a:lvl1pPr>
          </a:lstStyle>
          <a:p>
            <a:endParaRPr lang="sv-SE" dirty="0"/>
          </a:p>
        </p:txBody>
      </p:sp>
      <p:sp>
        <p:nvSpPr>
          <p:cNvPr id="14" name="Rektangel med rundade hörn på samma sida 13"/>
          <p:cNvSpPr/>
          <p:nvPr/>
        </p:nvSpPr>
        <p:spPr>
          <a:xfrm rot="16200000">
            <a:off x="8712331" y="161003"/>
            <a:ext cx="304538" cy="558800"/>
          </a:xfrm>
          <a:prstGeom prst="round2Same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5" name="Bildobjekt 14" descr="SKI logotyp, svart.eps"/>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8"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9" name="Bildobjekt 8" descr="SKI logotyp, svart.eps"/>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5" name="Platshållare för sidfot 4"/>
          <p:cNvSpPr>
            <a:spLocks noGrp="1"/>
          </p:cNvSpPr>
          <p:nvPr>
            <p:ph type="ftr" sz="quarter" idx="3"/>
          </p:nvPr>
        </p:nvSpPr>
        <p:spPr>
          <a:xfrm>
            <a:off x="440267" y="5296959"/>
            <a:ext cx="2895600" cy="304271"/>
          </a:xfrm>
          <a:prstGeom prst="rect">
            <a:avLst/>
          </a:prstGeom>
        </p:spPr>
        <p:txBody>
          <a:bodyPr vert="horz" lIns="91440" tIns="45720" rIns="91440" bIns="45720" rtlCol="0" anchor="ctr"/>
          <a:lstStyle>
            <a:lvl1pPr algn="l">
              <a:defRPr sz="700" b="0" i="0">
                <a:solidFill>
                  <a:schemeClr val="tx2"/>
                </a:solidFill>
                <a:latin typeface="Calibri Light" panose="020F0302020204030204" pitchFamily="34" charset="0"/>
                <a:cs typeface="Sisco Bold"/>
              </a:defRPr>
            </a:lvl1pPr>
          </a:lstStyle>
          <a:p>
            <a:endParaRPr lang="sv-SE" dirty="0"/>
          </a:p>
        </p:txBody>
      </p:sp>
      <p:sp>
        <p:nvSpPr>
          <p:cNvPr id="6" name="Platshållare för bildnummer 5"/>
          <p:cNvSpPr>
            <a:spLocks noGrp="1"/>
          </p:cNvSpPr>
          <p:nvPr>
            <p:ph type="sldNum" sz="quarter" idx="4"/>
          </p:nvPr>
        </p:nvSpPr>
        <p:spPr>
          <a:xfrm>
            <a:off x="3505200" y="5296959"/>
            <a:ext cx="2133600" cy="304271"/>
          </a:xfrm>
          <a:prstGeom prst="rect">
            <a:avLst/>
          </a:prstGeom>
        </p:spPr>
        <p:txBody>
          <a:bodyPr vert="horz" lIns="91440" tIns="45720" rIns="91440" bIns="45720" rtlCol="0" anchor="ctr"/>
          <a:lstStyle>
            <a:lvl1pPr algn="ctr">
              <a:defRPr sz="900" b="0" i="0">
                <a:solidFill>
                  <a:schemeClr val="tx1"/>
                </a:solidFill>
                <a:latin typeface="Calibri Light" panose="020F0302020204030204" pitchFamily="34" charset="0"/>
                <a:cs typeface="Sisco Book"/>
              </a:defRPr>
            </a:lvl1pPr>
          </a:lstStyle>
          <a:p>
            <a:fld id="{9A6773D3-4C9B-8F42-8439-A0BCA0F2EEFD}" type="slidenum">
              <a:rPr lang="sv-SE" smtClean="0"/>
              <a:pPr/>
              <a:t>‹#›</a:t>
            </a:fld>
            <a:endParaRPr lang="sv-SE" dirty="0"/>
          </a:p>
        </p:txBody>
      </p:sp>
      <p:sp>
        <p:nvSpPr>
          <p:cNvPr id="10" name="Rektangel med rundade hörn på samma sida 9"/>
          <p:cNvSpPr/>
          <p:nvPr userDrawn="1"/>
        </p:nvSpPr>
        <p:spPr>
          <a:xfrm rot="16200000">
            <a:off x="8712331" y="161003"/>
            <a:ext cx="304538" cy="558800"/>
          </a:xfrm>
          <a:prstGeom prst="round2Same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1" name="Bildobjekt 10" descr="SKI logotyp, svart.eps"/>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12" name="Rektangel med rundade hörn på samma sida 5"/>
          <p:cNvSpPr/>
          <p:nvPr userDrawn="1"/>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13" name="Bildobjekt 12" descr="SKI logotyp, svart.eps"/>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Tree>
    <p:extLst>
      <p:ext uri="{BB962C8B-B14F-4D97-AF65-F5344CB8AC3E}">
        <p14:creationId xmlns:p14="http://schemas.microsoft.com/office/powerpoint/2010/main" val="3358154279"/>
      </p:ext>
    </p:extLst>
  </p:cSld>
  <p:clrMap bg1="lt1" tx1="dk1" bg2="lt2" tx2="dk2" accent1="accent1" accent2="accent2" accent3="accent3" accent4="accent4" accent5="accent5" accent6="accent6" hlink="hlink" folHlink="folHlink"/>
  <p:sldLayoutIdLst>
    <p:sldLayoutId id="2147483741" r:id="rId1"/>
    <p:sldLayoutId id="2147483775" r:id="rId2"/>
    <p:sldLayoutId id="2147483742" r:id="rId3"/>
    <p:sldLayoutId id="2147483800"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Lst>
  <p:hf hdr="0" ftr="0" dt="0"/>
  <p:txStyles>
    <p:titleStyle>
      <a:lvl1pPr algn="l" defTabSz="457200" rtl="0" eaLnBrk="1" latinLnBrk="0" hangingPunct="1">
        <a:spcBef>
          <a:spcPct val="0"/>
        </a:spcBef>
        <a:buNone/>
        <a:defRPr sz="1600" b="0" i="0" kern="1200">
          <a:solidFill>
            <a:schemeClr val="tx1"/>
          </a:solidFill>
          <a:latin typeface="Calibri Light" panose="020F0302020204030204" pitchFamily="34" charset="0"/>
          <a:ea typeface="+mj-ea"/>
          <a:cs typeface="Sisco Book"/>
        </a:defRPr>
      </a:lvl1pPr>
    </p:titleStyle>
    <p:bodyStyle>
      <a:lvl1pPr marL="0" indent="0" algn="l" defTabSz="457200" rtl="0" eaLnBrk="1" latinLnBrk="0" hangingPunct="1">
        <a:spcBef>
          <a:spcPct val="20000"/>
        </a:spcBef>
        <a:buFont typeface="Arial"/>
        <a:buNone/>
        <a:defRPr sz="1400" b="0" i="0" kern="1200">
          <a:solidFill>
            <a:schemeClr val="tx1"/>
          </a:solidFill>
          <a:latin typeface="Sisco Book"/>
          <a:ea typeface="+mn-ea"/>
          <a:cs typeface="Sisco Book"/>
        </a:defRPr>
      </a:lvl1pPr>
      <a:lvl2pPr marL="457200" indent="0" algn="l" defTabSz="457200" rtl="0" eaLnBrk="1" latinLnBrk="0" hangingPunct="1">
        <a:spcBef>
          <a:spcPct val="20000"/>
        </a:spcBef>
        <a:buFont typeface="Arial"/>
        <a:buNone/>
        <a:defRPr sz="1200" b="0" i="0" kern="1200">
          <a:solidFill>
            <a:schemeClr val="tx1"/>
          </a:solidFill>
          <a:latin typeface="Sisco Book"/>
          <a:ea typeface="+mn-ea"/>
          <a:cs typeface="Sisco Book"/>
        </a:defRPr>
      </a:lvl2pPr>
      <a:lvl3pPr marL="914400" indent="0" algn="l" defTabSz="457200" rtl="0" eaLnBrk="1" latinLnBrk="0" hangingPunct="1">
        <a:spcBef>
          <a:spcPct val="20000"/>
        </a:spcBef>
        <a:buFont typeface="Arial"/>
        <a:buNone/>
        <a:defRPr sz="1100" b="0" i="0" kern="1200">
          <a:solidFill>
            <a:schemeClr val="tx1"/>
          </a:solidFill>
          <a:latin typeface="Sisco Book"/>
          <a:ea typeface="+mn-ea"/>
          <a:cs typeface="Sisco Book"/>
        </a:defRPr>
      </a:lvl3pPr>
      <a:lvl4pPr marL="1371600" indent="0" algn="l" defTabSz="457200" rtl="0" eaLnBrk="1" latinLnBrk="0" hangingPunct="1">
        <a:spcBef>
          <a:spcPct val="20000"/>
        </a:spcBef>
        <a:buFont typeface="Arial"/>
        <a:buNone/>
        <a:defRPr sz="1050" b="0" i="0" kern="1200">
          <a:solidFill>
            <a:schemeClr val="tx1"/>
          </a:solidFill>
          <a:latin typeface="Sisco Book"/>
          <a:ea typeface="+mn-ea"/>
          <a:cs typeface="Sisco Book"/>
        </a:defRPr>
      </a:lvl4pPr>
      <a:lvl5pPr marL="1828800" indent="0" algn="l" defTabSz="457200" rtl="0" eaLnBrk="1" latinLnBrk="0" hangingPunct="1">
        <a:spcBef>
          <a:spcPct val="20000"/>
        </a:spcBef>
        <a:buFont typeface="Arial"/>
        <a:buNone/>
        <a:defRPr sz="1000" b="0" i="0" kern="1200">
          <a:solidFill>
            <a:schemeClr val="tx1"/>
          </a:solidFill>
          <a:latin typeface="Sisco Book"/>
          <a:ea typeface="+mn-ea"/>
          <a:cs typeface="Sisco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1.emf"/><Relationship Id="rId7"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chart" Target="../charts/char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chart" Target="../charts/chart11.xml"/></Relationships>
</file>

<file path=ppt/slides/_rels/slide21.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1.emf"/><Relationship Id="rId7" Type="http://schemas.openxmlformats.org/officeDocument/2006/relationships/chart" Target="../charts/chart15.xml"/><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10.em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10.emf"/></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p:cNvSpPr>
            <a:spLocks noGrp="1"/>
          </p:cNvSpPr>
          <p:nvPr>
            <p:ph type="body" sz="quarter" idx="10"/>
          </p:nvPr>
        </p:nvSpPr>
        <p:spPr>
          <a:xfrm>
            <a:off x="4328460" y="4562779"/>
            <a:ext cx="4471987" cy="516618"/>
          </a:xfrm>
        </p:spPr>
        <p:txBody>
          <a:bodyPr/>
          <a:lstStyle/>
          <a:p>
            <a:r>
              <a:rPr lang="sv-SE" dirty="0">
                <a:cs typeface="Calibri Light" panose="020F0302020204030204" pitchFamily="34" charset="0"/>
              </a:rPr>
              <a:t>SVENSKT KVALITETSINDEX {BRANSCH} {Segment} {ÅR}</a:t>
            </a:r>
            <a:endParaRPr lang="sv-SE" dirty="0"/>
          </a:p>
        </p:txBody>
      </p:sp>
      <p:sp>
        <p:nvSpPr>
          <p:cNvPr id="4" name="Platshållare för text 3"/>
          <p:cNvSpPr>
            <a:spLocks noGrp="1"/>
          </p:cNvSpPr>
          <p:nvPr>
            <p:ph type="body" sz="quarter" idx="11"/>
          </p:nvPr>
        </p:nvSpPr>
        <p:spPr>
          <a:xfrm>
            <a:off x="4391503" y="5302034"/>
            <a:ext cx="4471987" cy="516618"/>
          </a:xfrm>
        </p:spPr>
        <p:txBody>
          <a:bodyPr/>
          <a:lstStyle/>
          <a:p>
            <a:r>
              <a:rPr lang="sv-SE" dirty="0">
                <a:cs typeface="Calibri Light" panose="020F0302020204030204" pitchFamily="34" charset="0"/>
              </a:rPr>
              <a:t>{Datum}</a:t>
            </a:r>
            <a:endParaRPr lang="sv-SE" dirty="0"/>
          </a:p>
        </p:txBody>
      </p:sp>
      <p:sp>
        <p:nvSpPr>
          <p:cNvPr id="2" name="Rubrik 1"/>
          <p:cNvSpPr>
            <a:spLocks noGrp="1"/>
          </p:cNvSpPr>
          <p:nvPr>
            <p:ph type="title"/>
          </p:nvPr>
        </p:nvSpPr>
        <p:spPr/>
        <p:txBody>
          <a:bodyPr anchor="ctr">
            <a:normAutofit fontScale="90000"/>
          </a:bodyPr>
          <a:lstStyle/>
          <a:p>
            <a:pPr algn="ctr"/>
            <a:r>
              <a:rPr lang="sv-SE" sz="2400" dirty="0">
                <a:cs typeface="Calibri Light" panose="020F0302020204030204" pitchFamily="34" charset="0"/>
              </a:rPr>
              <a:t/>
            </a:r>
            <a:br>
              <a:rPr lang="sv-SE" sz="2400" dirty="0">
                <a:cs typeface="Calibri Light" panose="020F0302020204030204" pitchFamily="34" charset="0"/>
              </a:rPr>
            </a:br>
            <a:endParaRPr lang="sv-SE" sz="2400" dirty="0">
              <a:cs typeface="Calibri Light" panose="020F0302020204030204" pitchFamily="34" charset="0"/>
            </a:endParaRPr>
          </a:p>
        </p:txBody>
      </p:sp>
    </p:spTree>
    <p:extLst>
      <p:ext uri="{BB962C8B-B14F-4D97-AF65-F5344CB8AC3E}">
        <p14:creationId xmlns:p14="http://schemas.microsoft.com/office/powerpoint/2010/main" val="587074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42" name="Bildobjekt 4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graphicFrame>
        <p:nvGraphicFramePr>
          <p:cNvPr id="10" name="Tabell 9"/>
          <p:cNvGraphicFramePr>
            <a:graphicFrameLocks noGrp="1"/>
          </p:cNvGraphicFramePr>
          <p:nvPr>
            <p:extLst>
              <p:ext uri="{D42A27DB-BD31-4B8C-83A1-F6EECF244321}">
                <p14:modId xmlns:p14="http://schemas.microsoft.com/office/powerpoint/2010/main" val="3045196341"/>
              </p:ext>
            </p:extLst>
          </p:nvPr>
        </p:nvGraphicFramePr>
        <p:xfrm>
          <a:off x="3470883" y="1203527"/>
          <a:ext cx="4531836" cy="1319500"/>
        </p:xfrm>
        <a:graphic>
          <a:graphicData uri="http://schemas.openxmlformats.org/drawingml/2006/table">
            <a:tbl>
              <a:tblPr>
                <a:tableStyleId>{9D7B26C5-4107-4FEC-AEDC-1716B250A1EF}</a:tableStyleId>
              </a:tblPr>
              <a:tblGrid>
                <a:gridCol w="590893">
                  <a:extLst>
                    <a:ext uri="{9D8B030D-6E8A-4147-A177-3AD203B41FA5}">
                      <a16:colId xmlns="" xmlns:a16="http://schemas.microsoft.com/office/drawing/2014/main" val="2193985673"/>
                    </a:ext>
                  </a:extLst>
                </a:gridCol>
                <a:gridCol w="441393">
                  <a:extLst>
                    <a:ext uri="{9D8B030D-6E8A-4147-A177-3AD203B41FA5}">
                      <a16:colId xmlns="" xmlns:a16="http://schemas.microsoft.com/office/drawing/2014/main" val="1900779838"/>
                    </a:ext>
                  </a:extLst>
                </a:gridCol>
                <a:gridCol w="483853">
                  <a:extLst>
                    <a:ext uri="{9D8B030D-6E8A-4147-A177-3AD203B41FA5}">
                      <a16:colId xmlns="" xmlns:a16="http://schemas.microsoft.com/office/drawing/2014/main" val="3671166372"/>
                    </a:ext>
                  </a:extLst>
                </a:gridCol>
                <a:gridCol w="550423">
                  <a:extLst>
                    <a:ext uri="{9D8B030D-6E8A-4147-A177-3AD203B41FA5}">
                      <a16:colId xmlns="" xmlns:a16="http://schemas.microsoft.com/office/drawing/2014/main" val="1099068497"/>
                    </a:ext>
                  </a:extLst>
                </a:gridCol>
                <a:gridCol w="542671">
                  <a:extLst>
                    <a:ext uri="{9D8B030D-6E8A-4147-A177-3AD203B41FA5}">
                      <a16:colId xmlns="" xmlns:a16="http://schemas.microsoft.com/office/drawing/2014/main" val="3558912560"/>
                    </a:ext>
                  </a:extLst>
                </a:gridCol>
                <a:gridCol w="511661">
                  <a:extLst>
                    <a:ext uri="{9D8B030D-6E8A-4147-A177-3AD203B41FA5}">
                      <a16:colId xmlns="" xmlns:a16="http://schemas.microsoft.com/office/drawing/2014/main" val="3086634367"/>
                    </a:ext>
                  </a:extLst>
                </a:gridCol>
                <a:gridCol w="612442">
                  <a:extLst>
                    <a:ext uri="{9D8B030D-6E8A-4147-A177-3AD203B41FA5}">
                      <a16:colId xmlns="" xmlns:a16="http://schemas.microsoft.com/office/drawing/2014/main" val="878062680"/>
                    </a:ext>
                  </a:extLst>
                </a:gridCol>
                <a:gridCol w="798500">
                  <a:extLst>
                    <a:ext uri="{9D8B030D-6E8A-4147-A177-3AD203B41FA5}">
                      <a16:colId xmlns="" xmlns:a16="http://schemas.microsoft.com/office/drawing/2014/main" val="1553079217"/>
                    </a:ext>
                  </a:extLst>
                </a:gridCol>
              </a:tblGrid>
              <a:tr h="410668">
                <a:tc>
                  <a:txBody>
                    <a:bodyPr/>
                    <a:lstStyle/>
                    <a:p>
                      <a:pPr algn="l" fontAlgn="ctr"/>
                      <a:r>
                        <a:rPr lang="sv-SE" sz="900" u="none" strike="noStrike" dirty="0">
                          <a:effectLst/>
                        </a:rPr>
                        <a:t>Företag</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2012</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2013</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2014</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2015</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2016</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Felmarginal</a:t>
                      </a:r>
                    </a:p>
                    <a:p>
                      <a:pPr algn="ctr" fontAlgn="ctr"/>
                      <a:r>
                        <a:rPr lang="sv-SE" sz="900" u="none" strike="noStrike" dirty="0">
                          <a:effectLst/>
                        </a:rPr>
                        <a:t>2016</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Förklaringsnivå 2016</a:t>
                      </a:r>
                      <a:endParaRPr lang="sv-SE" sz="900" b="1"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52813176"/>
                  </a:ext>
                </a:extLst>
              </a:tr>
              <a:tr h="150182">
                <a:tc>
                  <a:txBody>
                    <a:bodyPr/>
                    <a:lstStyle/>
                    <a:p>
                      <a:pPr algn="l" fontAlgn="b"/>
                      <a:r>
                        <a:rPr lang="sv-SE" sz="900" u="none" strike="noStrike">
                          <a:effectLst/>
                        </a:rPr>
                        <a:t>Aktör 1</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65,4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65,9</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65,4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65,9</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69,3</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3,44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0,82</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17087549"/>
                  </a:ext>
                </a:extLst>
              </a:tr>
              <a:tr h="150182">
                <a:tc>
                  <a:txBody>
                    <a:bodyPr/>
                    <a:lstStyle/>
                    <a:p>
                      <a:pPr algn="l" fontAlgn="b"/>
                      <a:r>
                        <a:rPr lang="sv-SE" sz="900" u="none" strike="noStrike" dirty="0">
                          <a:effectLst/>
                        </a:rPr>
                        <a:t>Aktör 2</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74,3</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72,4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74,3</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72,4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67,6</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2,46</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0,81</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4267418815"/>
                  </a:ext>
                </a:extLst>
              </a:tr>
              <a:tr h="150182">
                <a:tc>
                  <a:txBody>
                    <a:bodyPr/>
                    <a:lstStyle/>
                    <a:p>
                      <a:pPr algn="l" fontAlgn="b"/>
                      <a:r>
                        <a:rPr lang="sv-SE" sz="900" u="none" strike="noStrike">
                          <a:effectLst/>
                        </a:rPr>
                        <a:t>Aktör 3</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73,1</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72,7</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73,1</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72,7</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70,9</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2,65</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0,66</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3325752299"/>
                  </a:ext>
                </a:extLst>
              </a:tr>
              <a:tr h="150182">
                <a:tc>
                  <a:txBody>
                    <a:bodyPr/>
                    <a:lstStyle/>
                    <a:p>
                      <a:pPr algn="l" fontAlgn="b"/>
                      <a:r>
                        <a:rPr lang="sv-SE" sz="900" u="none" strike="noStrike">
                          <a:effectLst/>
                        </a:rPr>
                        <a:t>Aktör 4</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74,4</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77,6</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74,4</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77,6</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74,4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2,87</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0,84</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2602265489"/>
                  </a:ext>
                </a:extLst>
              </a:tr>
              <a:tr h="150182">
                <a:tc>
                  <a:txBody>
                    <a:bodyPr/>
                    <a:lstStyle/>
                    <a:p>
                      <a:pPr algn="l" fontAlgn="b"/>
                      <a:r>
                        <a:rPr lang="sv-SE" sz="900" u="none" strike="noStrike">
                          <a:effectLst/>
                        </a:rPr>
                        <a:t>Aktör 5</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64,5</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65,3</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64,5</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65,3</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56,4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2,66</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0,79</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3799774862"/>
                  </a:ext>
                </a:extLst>
              </a:tr>
              <a:tr h="157922">
                <a:tc>
                  <a:txBody>
                    <a:bodyPr/>
                    <a:lstStyle/>
                    <a:p>
                      <a:pPr algn="l" fontAlgn="b"/>
                      <a:r>
                        <a:rPr lang="sv-SE" sz="900" u="none" strike="noStrike" dirty="0">
                          <a:effectLst/>
                        </a:rPr>
                        <a:t>Branschen</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67,9</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70,1</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67,9</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70,1</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65,3</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1989189935"/>
                  </a:ext>
                </a:extLst>
              </a:tr>
            </a:tbl>
          </a:graphicData>
        </a:graphic>
      </p:graphicFrame>
      <p:sp>
        <p:nvSpPr>
          <p:cNvPr id="15" name="Rubrik 1"/>
          <p:cNvSpPr txBox="1">
            <a:spLocks/>
          </p:cNvSpPr>
          <p:nvPr/>
        </p:nvSpPr>
        <p:spPr>
          <a:xfrm>
            <a:off x="2788725" y="111790"/>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{Resultatvariabel} </a:t>
            </a:r>
            <a:r>
              <a:rPr lang="sv-SE" sz="1600" dirty="0">
                <a:solidFill>
                  <a:schemeClr val="tx1"/>
                </a:solidFill>
                <a:cs typeface="Calibri Light" panose="020F0302020204030204" pitchFamily="34" charset="0"/>
              </a:rPr>
              <a:t>{BRANSCH} {Segment} {ÅR}</a:t>
            </a:r>
          </a:p>
        </p:txBody>
      </p:sp>
      <p:sp>
        <p:nvSpPr>
          <p:cNvPr id="7" name="Rektangel 6"/>
          <p:cNvSpPr/>
          <p:nvPr/>
        </p:nvSpPr>
        <p:spPr>
          <a:xfrm>
            <a:off x="150801" y="898210"/>
            <a:ext cx="2175377" cy="1815882"/>
          </a:xfrm>
          <a:prstGeom prst="rect">
            <a:avLst/>
          </a:prstGeom>
        </p:spPr>
        <p:txBody>
          <a:bodyPr wrap="square">
            <a:spAutoFit/>
          </a:bodyPr>
          <a:lstStyle/>
          <a:p>
            <a:pPr algn="r"/>
            <a:r>
              <a:rPr lang="sv-SE" sz="900" b="1" dirty="0">
                <a:solidFill>
                  <a:schemeClr val="bg1"/>
                </a:solidFill>
              </a:rPr>
              <a:t>Utveckling i {Resultatvariabel} </a:t>
            </a:r>
          </a:p>
          <a:p>
            <a:pPr algn="r"/>
            <a:r>
              <a:rPr lang="sv-SE" sz="900" dirty="0">
                <a:solidFill>
                  <a:schemeClr val="bg1"/>
                </a:solidFill>
              </a:rPr>
              <a:t>Tabellen visar  utvecklingen för {Resultatvariabel} över de senaste fem åren för aktörerna i årets undersökning, samt för branschen som helhet. På aktörsnivå redovisas även felmarginalerna samt förklaringsnivån för {Resultatvariabel}.</a:t>
            </a:r>
          </a:p>
          <a:p>
            <a:pPr algn="r"/>
            <a:endParaRPr lang="sv-SE" sz="900" dirty="0">
              <a:solidFill>
                <a:schemeClr val="bg1"/>
              </a:solidFill>
            </a:endParaRPr>
          </a:p>
          <a:p>
            <a:pPr algn="r"/>
            <a:r>
              <a:rPr lang="sv-SE" sz="1000" dirty="0">
                <a:solidFill>
                  <a:srgbClr val="FFFFFF"/>
                </a:solidFill>
              </a:rPr>
              <a:t> </a:t>
            </a:r>
          </a:p>
          <a:p>
            <a:pPr algn="r"/>
            <a:endParaRPr lang="sv-SE" sz="1050" dirty="0">
              <a:solidFill>
                <a:schemeClr val="bg1"/>
              </a:solidFill>
            </a:endParaRPr>
          </a:p>
          <a:p>
            <a:pPr algn="r"/>
            <a:endParaRPr lang="sv-SE" sz="1050" dirty="0">
              <a:solidFill>
                <a:schemeClr val="bg1"/>
              </a:solidFill>
            </a:endParaRPr>
          </a:p>
        </p:txBody>
      </p:sp>
    </p:spTree>
    <p:extLst>
      <p:ext uri="{BB962C8B-B14F-4D97-AF65-F5344CB8AC3E}">
        <p14:creationId xmlns:p14="http://schemas.microsoft.com/office/powerpoint/2010/main" val="1831207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 xmlns:a16="http://schemas.microsoft.com/office/drawing/2014/main" id="{FB22BBC6-CD4D-4B9A-8619-4E9DECE7F387}"/>
              </a:ext>
            </a:extLst>
          </p:cNvPr>
          <p:cNvGraphicFramePr>
            <a:graphicFrameLocks/>
          </p:cNvGraphicFramePr>
          <p:nvPr>
            <p:extLst>
              <p:ext uri="{D42A27DB-BD31-4B8C-83A1-F6EECF244321}">
                <p14:modId xmlns:p14="http://schemas.microsoft.com/office/powerpoint/2010/main" val="1368189120"/>
              </p:ext>
            </p:extLst>
          </p:nvPr>
        </p:nvGraphicFramePr>
        <p:xfrm>
          <a:off x="2781299" y="769016"/>
          <a:ext cx="5982994" cy="4531404"/>
        </p:xfrm>
        <a:graphic>
          <a:graphicData uri="http://schemas.openxmlformats.org/drawingml/2006/chart">
            <c:chart xmlns:c="http://schemas.openxmlformats.org/drawingml/2006/chart" xmlns:r="http://schemas.openxmlformats.org/officeDocument/2006/relationships" r:id="rId3"/>
          </a:graphicData>
        </a:graphic>
      </p:graphicFrame>
      <p:sp>
        <p:nvSpPr>
          <p:cNvPr id="10" name="Rubrik 1"/>
          <p:cNvSpPr txBox="1">
            <a:spLocks/>
          </p:cNvSpPr>
          <p:nvPr/>
        </p:nvSpPr>
        <p:spPr>
          <a:xfrm>
            <a:off x="2781298" y="111790"/>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{Resultatvariabel} </a:t>
            </a:r>
            <a:r>
              <a:rPr lang="sv-SE" sz="1600" dirty="0">
                <a:solidFill>
                  <a:schemeClr val="tx1"/>
                </a:solidFill>
                <a:cs typeface="Calibri Light" panose="020F0302020204030204" pitchFamily="34" charset="0"/>
              </a:rPr>
              <a:t>{BRANSCH} {Segment} {ÅR}</a:t>
            </a:r>
          </a:p>
        </p:txBody>
      </p:sp>
      <p:sp>
        <p:nvSpPr>
          <p:cNvPr id="5" name="Rektangel 4"/>
          <p:cNvSpPr/>
          <p:nvPr/>
        </p:nvSpPr>
        <p:spPr>
          <a:xfrm>
            <a:off x="150801" y="898210"/>
            <a:ext cx="2175377" cy="1007968"/>
          </a:xfrm>
          <a:prstGeom prst="rect">
            <a:avLst/>
          </a:prstGeom>
        </p:spPr>
        <p:txBody>
          <a:bodyPr wrap="square">
            <a:spAutoFit/>
          </a:bodyPr>
          <a:lstStyle/>
          <a:p>
            <a:pPr algn="r"/>
            <a:r>
              <a:rPr lang="sv-SE" sz="900" b="1" dirty="0">
                <a:solidFill>
                  <a:schemeClr val="bg1"/>
                </a:solidFill>
              </a:rPr>
              <a:t>Spridning</a:t>
            </a:r>
          </a:p>
          <a:p>
            <a:pPr algn="r"/>
            <a:r>
              <a:rPr lang="sv-SE" sz="900" dirty="0">
                <a:solidFill>
                  <a:schemeClr val="bg1"/>
                </a:solidFill>
              </a:rPr>
              <a:t>Grafen ovan visualiserar spridningen inom {Resultatvariabel} för respektive aktör. </a:t>
            </a:r>
          </a:p>
          <a:p>
            <a:pPr algn="r"/>
            <a:r>
              <a:rPr lang="sv-SE" sz="1000" dirty="0">
                <a:solidFill>
                  <a:srgbClr val="FFFFFF"/>
                </a:solidFill>
              </a:rPr>
              <a:t> </a:t>
            </a:r>
          </a:p>
          <a:p>
            <a:pPr algn="r"/>
            <a:endParaRPr lang="sv-SE" sz="1050" dirty="0">
              <a:solidFill>
                <a:schemeClr val="bg1"/>
              </a:solidFill>
            </a:endParaRPr>
          </a:p>
          <a:p>
            <a:pPr algn="r"/>
            <a:endParaRPr lang="sv-SE" sz="1050" dirty="0">
              <a:solidFill>
                <a:schemeClr val="bg1"/>
              </a:solidFill>
            </a:endParaRPr>
          </a:p>
        </p:txBody>
      </p:sp>
    </p:spTree>
    <p:extLst>
      <p:ext uri="{BB962C8B-B14F-4D97-AF65-F5344CB8AC3E}">
        <p14:creationId xmlns:p14="http://schemas.microsoft.com/office/powerpoint/2010/main" val="8082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1" descr="Drivande aspekter"/>
          <p:cNvSpPr txBox="1">
            <a:spLocks/>
          </p:cNvSpPr>
          <p:nvPr/>
        </p:nvSpPr>
        <p:spPr>
          <a:xfrm>
            <a:off x="1079405" y="2640502"/>
            <a:ext cx="9144000"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r>
              <a:rPr lang="sv-SE" sz="2400" b="1" dirty="0">
                <a:solidFill>
                  <a:schemeClr val="tx1"/>
                </a:solidFill>
                <a:cs typeface="Calibri Light" panose="020F0302020204030204" pitchFamily="34" charset="0"/>
              </a:rPr>
              <a:t>Drivande aspekter </a:t>
            </a:r>
            <a:r>
              <a:rPr lang="sv-SE" sz="2400" dirty="0">
                <a:solidFill>
                  <a:schemeClr val="tx1"/>
                </a:solidFill>
                <a:cs typeface="Calibri Light" panose="020F0302020204030204" pitchFamily="34" charset="0"/>
              </a:rPr>
              <a:t>{BRANSCH} {Segment} {ÅR}</a:t>
            </a:r>
          </a:p>
        </p:txBody>
      </p:sp>
    </p:spTree>
    <p:extLst>
      <p:ext uri="{BB962C8B-B14F-4D97-AF65-F5344CB8AC3E}">
        <p14:creationId xmlns:p14="http://schemas.microsoft.com/office/powerpoint/2010/main" val="3930932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42" name="Bildobjekt 4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graphicFrame>
        <p:nvGraphicFramePr>
          <p:cNvPr id="10" name="Tabell 9"/>
          <p:cNvGraphicFramePr>
            <a:graphicFrameLocks noGrp="1"/>
          </p:cNvGraphicFramePr>
          <p:nvPr>
            <p:extLst>
              <p:ext uri="{D42A27DB-BD31-4B8C-83A1-F6EECF244321}">
                <p14:modId xmlns:p14="http://schemas.microsoft.com/office/powerpoint/2010/main" val="812201712"/>
              </p:ext>
            </p:extLst>
          </p:nvPr>
        </p:nvGraphicFramePr>
        <p:xfrm>
          <a:off x="3930650" y="1013602"/>
          <a:ext cx="3831436" cy="1301464"/>
        </p:xfrm>
        <a:graphic>
          <a:graphicData uri="http://schemas.openxmlformats.org/drawingml/2006/table">
            <a:tbl>
              <a:tblPr>
                <a:tableStyleId>{9D7B26C5-4107-4FEC-AEDC-1716B250A1EF}</a:tableStyleId>
              </a:tblPr>
              <a:tblGrid>
                <a:gridCol w="533736">
                  <a:extLst>
                    <a:ext uri="{9D8B030D-6E8A-4147-A177-3AD203B41FA5}">
                      <a16:colId xmlns="" xmlns:a16="http://schemas.microsoft.com/office/drawing/2014/main" val="2193985673"/>
                    </a:ext>
                  </a:extLst>
                </a:gridCol>
                <a:gridCol w="622687">
                  <a:extLst>
                    <a:ext uri="{9D8B030D-6E8A-4147-A177-3AD203B41FA5}">
                      <a16:colId xmlns="" xmlns:a16="http://schemas.microsoft.com/office/drawing/2014/main" val="1099068497"/>
                    </a:ext>
                  </a:extLst>
                </a:gridCol>
                <a:gridCol w="609980">
                  <a:extLst>
                    <a:ext uri="{9D8B030D-6E8A-4147-A177-3AD203B41FA5}">
                      <a16:colId xmlns="" xmlns:a16="http://schemas.microsoft.com/office/drawing/2014/main" val="3558912560"/>
                    </a:ext>
                  </a:extLst>
                </a:gridCol>
                <a:gridCol w="597271">
                  <a:extLst>
                    <a:ext uri="{9D8B030D-6E8A-4147-A177-3AD203B41FA5}">
                      <a16:colId xmlns="" xmlns:a16="http://schemas.microsoft.com/office/drawing/2014/main" val="3086634367"/>
                    </a:ext>
                  </a:extLst>
                </a:gridCol>
                <a:gridCol w="686227">
                  <a:extLst>
                    <a:ext uri="{9D8B030D-6E8A-4147-A177-3AD203B41FA5}">
                      <a16:colId xmlns="" xmlns:a16="http://schemas.microsoft.com/office/drawing/2014/main" val="878062680"/>
                    </a:ext>
                  </a:extLst>
                </a:gridCol>
                <a:gridCol w="781535">
                  <a:extLst>
                    <a:ext uri="{9D8B030D-6E8A-4147-A177-3AD203B41FA5}">
                      <a16:colId xmlns="" xmlns:a16="http://schemas.microsoft.com/office/drawing/2014/main" val="1553079217"/>
                    </a:ext>
                  </a:extLst>
                </a:gridCol>
              </a:tblGrid>
              <a:tr h="143559">
                <a:tc gridSpan="6">
                  <a:txBody>
                    <a:bodyPr/>
                    <a:lstStyle/>
                    <a:p>
                      <a:pPr algn="l" fontAlgn="ctr"/>
                      <a:r>
                        <a:rPr lang="sv-SE" sz="800" u="none" strike="noStrike" dirty="0">
                          <a:effectLst/>
                        </a:rPr>
                        <a:t>{Kunddimension} över tid</a:t>
                      </a:r>
                      <a:endParaRPr lang="sv-SE" sz="800" b="1" i="0" u="none" strike="noStrike" dirty="0">
                        <a:solidFill>
                          <a:srgbClr val="000000"/>
                        </a:solidFill>
                        <a:effectLst/>
                        <a:latin typeface="Calibri Light" panose="020F0302020204030204" pitchFamily="34" charset="0"/>
                      </a:endParaRPr>
                    </a:p>
                  </a:txBody>
                  <a:tcPr marL="9525" marR="9525" marT="9525" marB="0" anchor="ctr"/>
                </a:tc>
                <a:tc hMerge="1">
                  <a:txBody>
                    <a:bodyPr/>
                    <a:lstStyle/>
                    <a:p>
                      <a:pPr algn="ctr" fontAlgn="ctr"/>
                      <a:endParaRPr lang="sv-SE" sz="800" b="1" i="0" u="none" strike="noStrike" dirty="0">
                        <a:solidFill>
                          <a:srgbClr val="000000"/>
                        </a:solidFill>
                        <a:effectLst/>
                        <a:latin typeface="Calibri Light" panose="020F030202020403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ctr"/>
                      <a:endParaRPr lang="sv-SE" sz="800" b="1" i="0" u="none" strike="noStrike" dirty="0">
                        <a:solidFill>
                          <a:srgbClr val="000000"/>
                        </a:solidFill>
                        <a:effectLst/>
                        <a:latin typeface="Calibri Light" panose="020F030202020403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ctr"/>
                      <a:endParaRPr lang="sv-SE" sz="800" b="1" i="0" u="none" strike="noStrike" dirty="0">
                        <a:solidFill>
                          <a:srgbClr val="000000"/>
                        </a:solidFill>
                        <a:effectLst/>
                        <a:latin typeface="Calibri Light" panose="020F030202020403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ctr"/>
                      <a:endParaRPr lang="sv-SE" sz="800" b="1" i="0" u="none" strike="noStrike" dirty="0">
                        <a:solidFill>
                          <a:srgbClr val="000000"/>
                        </a:solidFill>
                        <a:effectLst/>
                        <a:latin typeface="Calibri Light" panose="020F030202020403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ctr"/>
                      <a:endParaRPr lang="sv-SE" sz="800" b="1" i="0" u="none" strike="noStrike" dirty="0">
                        <a:solidFill>
                          <a:srgbClr val="000000"/>
                        </a:solidFill>
                        <a:effectLst/>
                        <a:latin typeface="Calibri Light" panose="020F030202020403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a:noFill/>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52813176"/>
                  </a:ext>
                </a:extLst>
              </a:tr>
              <a:tr h="165415">
                <a:tc>
                  <a:txBody>
                    <a:bodyPr/>
                    <a:lstStyle/>
                    <a:p>
                      <a:pPr algn="l" fontAlgn="ctr"/>
                      <a:r>
                        <a:rPr lang="sv-SE" sz="800" u="none" strike="noStrike" dirty="0">
                          <a:effectLst/>
                        </a:rPr>
                        <a:t>Företag</a:t>
                      </a:r>
                      <a:endParaRPr lang="sv-SE" sz="8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2012</a:t>
                      </a:r>
                      <a:endParaRPr lang="sv-SE" sz="8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2013</a:t>
                      </a:r>
                      <a:endParaRPr lang="sv-SE" sz="8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2014</a:t>
                      </a:r>
                      <a:endParaRPr lang="sv-SE" sz="8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2015</a:t>
                      </a:r>
                      <a:endParaRPr lang="sv-SE" sz="8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2016</a:t>
                      </a:r>
                      <a:endParaRPr lang="sv-SE" sz="800" b="1"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1174564410"/>
                  </a:ext>
                </a:extLst>
              </a:tr>
              <a:tr h="165415">
                <a:tc>
                  <a:txBody>
                    <a:bodyPr/>
                    <a:lstStyle/>
                    <a:p>
                      <a:pPr algn="l" fontAlgn="b"/>
                      <a:r>
                        <a:rPr lang="sv-SE" sz="800" u="none" strike="noStrike" dirty="0">
                          <a:effectLst/>
                        </a:rPr>
                        <a:t>Aktör 1</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65,9</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69,3</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65,9</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69,3</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17087549"/>
                  </a:ext>
                </a:extLst>
              </a:tr>
              <a:tr h="165415">
                <a:tc>
                  <a:txBody>
                    <a:bodyPr/>
                    <a:lstStyle/>
                    <a:p>
                      <a:pPr algn="l" fontAlgn="b"/>
                      <a:r>
                        <a:rPr lang="sv-SE" sz="800" u="none" strike="noStrike">
                          <a:effectLst/>
                        </a:rPr>
                        <a:t>Aktör 2</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74,3</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72,4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67,6</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72,4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67,6</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4267418815"/>
                  </a:ext>
                </a:extLst>
              </a:tr>
              <a:tr h="165415">
                <a:tc>
                  <a:txBody>
                    <a:bodyPr/>
                    <a:lstStyle/>
                    <a:p>
                      <a:pPr algn="l" fontAlgn="b"/>
                      <a:r>
                        <a:rPr lang="sv-SE" sz="800" u="none" strike="noStrike">
                          <a:effectLst/>
                        </a:rPr>
                        <a:t>Aktör 3</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73,1</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72,7</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70,9</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72,7</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a:effectLst/>
                        </a:rPr>
                        <a:t>70,9</a:t>
                      </a:r>
                      <a:endParaRPr lang="sv-SE" sz="800" b="0" i="0" u="none" strike="noStrike">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3325752299"/>
                  </a:ext>
                </a:extLst>
              </a:tr>
              <a:tr h="165415">
                <a:tc>
                  <a:txBody>
                    <a:bodyPr/>
                    <a:lstStyle/>
                    <a:p>
                      <a:pPr algn="l" fontAlgn="b"/>
                      <a:r>
                        <a:rPr lang="sv-SE" sz="800" u="none" strike="noStrike">
                          <a:effectLst/>
                        </a:rPr>
                        <a:t>Aktör 4</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a:effectLst/>
                        </a:rPr>
                        <a:t>74,4</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77,6</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74,4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77,6</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74,4</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2602265489"/>
                  </a:ext>
                </a:extLst>
              </a:tr>
              <a:tr h="165415">
                <a:tc>
                  <a:txBody>
                    <a:bodyPr/>
                    <a:lstStyle/>
                    <a:p>
                      <a:pPr algn="l" fontAlgn="b"/>
                      <a:r>
                        <a:rPr lang="sv-SE" sz="800" u="none" strike="noStrike">
                          <a:effectLst/>
                        </a:rPr>
                        <a:t>Aktör 5</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a:effectLst/>
                        </a:rPr>
                        <a:t>64,5</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65,3</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56,4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65,3</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56,4</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3799774862"/>
                  </a:ext>
                </a:extLst>
              </a:tr>
              <a:tr h="165415">
                <a:tc>
                  <a:txBody>
                    <a:bodyPr/>
                    <a:lstStyle/>
                    <a:p>
                      <a:pPr algn="l" fontAlgn="b"/>
                      <a:r>
                        <a:rPr lang="sv-SE" sz="800" u="none" strike="noStrike" dirty="0">
                          <a:effectLst/>
                        </a:rPr>
                        <a:t>Branschen</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67,9</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70,1</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65,3</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70,1</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65,3</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1989189935"/>
                  </a:ext>
                </a:extLst>
              </a:tr>
            </a:tbl>
          </a:graphicData>
        </a:graphic>
      </p:graphicFrame>
      <p:graphicFrame>
        <p:nvGraphicFramePr>
          <p:cNvPr id="7" name="Tabell 6"/>
          <p:cNvGraphicFramePr>
            <a:graphicFrameLocks noGrp="1"/>
          </p:cNvGraphicFramePr>
          <p:nvPr>
            <p:extLst>
              <p:ext uri="{D42A27DB-BD31-4B8C-83A1-F6EECF244321}">
                <p14:modId xmlns:p14="http://schemas.microsoft.com/office/powerpoint/2010/main" val="1741159050"/>
              </p:ext>
            </p:extLst>
          </p:nvPr>
        </p:nvGraphicFramePr>
        <p:xfrm>
          <a:off x="3930650" y="3303108"/>
          <a:ext cx="3831435" cy="1051560"/>
        </p:xfrm>
        <a:graphic>
          <a:graphicData uri="http://schemas.openxmlformats.org/drawingml/2006/table">
            <a:tbl>
              <a:tblPr>
                <a:tableStyleId>{9D7B26C5-4107-4FEC-AEDC-1716B250A1EF}</a:tableStyleId>
              </a:tblPr>
              <a:tblGrid>
                <a:gridCol w="670505">
                  <a:extLst>
                    <a:ext uri="{9D8B030D-6E8A-4147-A177-3AD203B41FA5}">
                      <a16:colId xmlns="" xmlns:a16="http://schemas.microsoft.com/office/drawing/2014/main" val="2193985673"/>
                    </a:ext>
                  </a:extLst>
                </a:gridCol>
                <a:gridCol w="782250">
                  <a:extLst>
                    <a:ext uri="{9D8B030D-6E8A-4147-A177-3AD203B41FA5}">
                      <a16:colId xmlns="" xmlns:a16="http://schemas.microsoft.com/office/drawing/2014/main" val="1099068497"/>
                    </a:ext>
                  </a:extLst>
                </a:gridCol>
                <a:gridCol w="766287">
                  <a:extLst>
                    <a:ext uri="{9D8B030D-6E8A-4147-A177-3AD203B41FA5}">
                      <a16:colId xmlns="" xmlns:a16="http://schemas.microsoft.com/office/drawing/2014/main" val="3558912560"/>
                    </a:ext>
                  </a:extLst>
                </a:gridCol>
                <a:gridCol w="750321">
                  <a:extLst>
                    <a:ext uri="{9D8B030D-6E8A-4147-A177-3AD203B41FA5}">
                      <a16:colId xmlns="" xmlns:a16="http://schemas.microsoft.com/office/drawing/2014/main" val="3086634367"/>
                    </a:ext>
                  </a:extLst>
                </a:gridCol>
                <a:gridCol w="862072">
                  <a:extLst>
                    <a:ext uri="{9D8B030D-6E8A-4147-A177-3AD203B41FA5}">
                      <a16:colId xmlns="" xmlns:a16="http://schemas.microsoft.com/office/drawing/2014/main" val="878062680"/>
                    </a:ext>
                  </a:extLst>
                </a:gridCol>
              </a:tblGrid>
              <a:tr h="129392">
                <a:tc gridSpan="5">
                  <a:txBody>
                    <a:bodyPr/>
                    <a:lstStyle/>
                    <a:p>
                      <a:pPr algn="l" fontAlgn="ctr"/>
                      <a:r>
                        <a:rPr lang="sv-SE" sz="800" u="none" strike="noStrike" dirty="0">
                          <a:solidFill>
                            <a:schemeClr val="tx1"/>
                          </a:solidFill>
                          <a:effectLst/>
                        </a:rPr>
                        <a:t>Betyg på frågenivå – {Kunddimension} {ÅR}</a:t>
                      </a:r>
                      <a:endParaRPr lang="sv-SE" sz="800" b="1" i="0" u="none" strike="noStrike" dirty="0">
                        <a:solidFill>
                          <a:schemeClr val="tx1"/>
                        </a:solidFill>
                        <a:effectLst/>
                        <a:latin typeface="Calibri Light" panose="020F0302020204030204" pitchFamily="34" charset="0"/>
                      </a:endParaRPr>
                    </a:p>
                  </a:txBody>
                  <a:tcPr marL="9525" marR="9525" marT="9525" marB="0" anchor="ctr"/>
                </a:tc>
                <a:tc hMerge="1">
                  <a:txBody>
                    <a:bodyPr/>
                    <a:lstStyle/>
                    <a:p>
                      <a:pPr algn="ctr" fontAlgn="ctr"/>
                      <a:endParaRPr lang="sv-SE" sz="800" b="1" i="0" u="none" strike="noStrike" dirty="0">
                        <a:solidFill>
                          <a:srgbClr val="000000"/>
                        </a:solidFill>
                        <a:effectLst/>
                        <a:latin typeface="Calibri Light" panose="020F030202020403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ctr"/>
                      <a:endParaRPr lang="sv-SE" sz="800" b="1" i="0" u="none" strike="noStrike" dirty="0">
                        <a:solidFill>
                          <a:srgbClr val="000000"/>
                        </a:solidFill>
                        <a:effectLst/>
                        <a:latin typeface="Calibri Light" panose="020F030202020403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ctr"/>
                      <a:endParaRPr lang="sv-SE" sz="800" b="1" i="0" u="none" strike="noStrike" dirty="0">
                        <a:solidFill>
                          <a:srgbClr val="000000"/>
                        </a:solidFill>
                        <a:effectLst/>
                        <a:latin typeface="Calibri Light" panose="020F030202020403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ctr"/>
                      <a:endParaRPr lang="sv-SE" sz="800" b="1" i="0" u="none" strike="noStrike" dirty="0">
                        <a:solidFill>
                          <a:srgbClr val="000000"/>
                        </a:solidFill>
                        <a:effectLst/>
                        <a:latin typeface="Calibri Light" panose="020F030202020403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52813176"/>
                  </a:ext>
                </a:extLst>
              </a:tr>
              <a:tr h="129392">
                <a:tc>
                  <a:txBody>
                    <a:bodyPr/>
                    <a:lstStyle/>
                    <a:p>
                      <a:pPr algn="l" fontAlgn="ctr"/>
                      <a:r>
                        <a:rPr lang="sv-SE" sz="800" u="none" strike="noStrike" dirty="0">
                          <a:effectLst/>
                        </a:rPr>
                        <a:t>Företag</a:t>
                      </a:r>
                      <a:endParaRPr lang="sv-SE" sz="8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1</a:t>
                      </a:r>
                      <a:endParaRPr lang="sv-SE" sz="8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2</a:t>
                      </a:r>
                      <a:endParaRPr lang="sv-SE" sz="8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3</a:t>
                      </a:r>
                      <a:endParaRPr lang="sv-SE" sz="8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4</a:t>
                      </a:r>
                      <a:endParaRPr lang="sv-SE" sz="800" b="1"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1174564410"/>
                  </a:ext>
                </a:extLst>
              </a:tr>
              <a:tr h="129392">
                <a:tc>
                  <a:txBody>
                    <a:bodyPr/>
                    <a:lstStyle/>
                    <a:p>
                      <a:pPr algn="l" fontAlgn="b"/>
                      <a:r>
                        <a:rPr lang="sv-SE" sz="800" u="none" strike="noStrike">
                          <a:effectLst/>
                        </a:rPr>
                        <a:t>Aktör 1</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65,9</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69,3</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65,9</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17087549"/>
                  </a:ext>
                </a:extLst>
              </a:tr>
              <a:tr h="129392">
                <a:tc>
                  <a:txBody>
                    <a:bodyPr/>
                    <a:lstStyle/>
                    <a:p>
                      <a:pPr algn="l" fontAlgn="b"/>
                      <a:r>
                        <a:rPr lang="sv-SE" sz="800" u="none" strike="noStrike">
                          <a:effectLst/>
                        </a:rPr>
                        <a:t>Aktör 2</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a:effectLst/>
                        </a:rPr>
                        <a:t>74,3</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72,4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67,6</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72,4</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4267418815"/>
                  </a:ext>
                </a:extLst>
              </a:tr>
              <a:tr h="129392">
                <a:tc>
                  <a:txBody>
                    <a:bodyPr/>
                    <a:lstStyle/>
                    <a:p>
                      <a:pPr algn="l" fontAlgn="b"/>
                      <a:r>
                        <a:rPr lang="sv-SE" sz="800" u="none" strike="noStrike">
                          <a:effectLst/>
                        </a:rPr>
                        <a:t>Aktör 3</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73,1</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72,7</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a:effectLst/>
                        </a:rPr>
                        <a:t>70,9</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72,7</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3325752299"/>
                  </a:ext>
                </a:extLst>
              </a:tr>
              <a:tr h="129392">
                <a:tc>
                  <a:txBody>
                    <a:bodyPr/>
                    <a:lstStyle/>
                    <a:p>
                      <a:pPr algn="l" fontAlgn="b"/>
                      <a:r>
                        <a:rPr lang="sv-SE" sz="800" u="none" strike="noStrike" dirty="0">
                          <a:effectLst/>
                        </a:rPr>
                        <a:t>Aktör 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a:effectLst/>
                        </a:rPr>
                        <a:t>74,4</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77,6</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74,4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77,6</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2602265489"/>
                  </a:ext>
                </a:extLst>
              </a:tr>
              <a:tr h="129392">
                <a:tc>
                  <a:txBody>
                    <a:bodyPr/>
                    <a:lstStyle/>
                    <a:p>
                      <a:pPr algn="l" fontAlgn="b"/>
                      <a:r>
                        <a:rPr lang="sv-SE" sz="800" u="none" strike="noStrike">
                          <a:effectLst/>
                        </a:rPr>
                        <a:t>Aktör 5</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a:effectLst/>
                        </a:rPr>
                        <a:t>64,5</a:t>
                      </a:r>
                      <a:endParaRPr lang="sv-SE" sz="8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65,3</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56,4</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65,3</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3799774862"/>
                  </a:ext>
                </a:extLst>
              </a:tr>
              <a:tr h="129392">
                <a:tc>
                  <a:txBody>
                    <a:bodyPr/>
                    <a:lstStyle/>
                    <a:p>
                      <a:pPr algn="l" fontAlgn="b"/>
                      <a:r>
                        <a:rPr lang="sv-SE" sz="800" u="none" strike="noStrike" dirty="0">
                          <a:effectLst/>
                        </a:rPr>
                        <a:t>Branschen</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67,9</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70,1</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65,3</a:t>
                      </a:r>
                      <a:endParaRPr lang="sv-SE" sz="8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800" u="none" strike="noStrike" dirty="0">
                          <a:effectLst/>
                        </a:rPr>
                        <a:t>70,1</a:t>
                      </a:r>
                      <a:endParaRPr lang="sv-SE" sz="8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1989189935"/>
                  </a:ext>
                </a:extLst>
              </a:tr>
            </a:tbl>
          </a:graphicData>
        </a:graphic>
      </p:graphicFrame>
      <p:sp>
        <p:nvSpPr>
          <p:cNvPr id="9" name="Rubrik 1"/>
          <p:cNvSpPr txBox="1">
            <a:spLocks/>
          </p:cNvSpPr>
          <p:nvPr/>
        </p:nvSpPr>
        <p:spPr>
          <a:xfrm>
            <a:off x="2781298" y="130810"/>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Drivande aspekter </a:t>
            </a:r>
            <a:r>
              <a:rPr lang="sv-SE" sz="1600" dirty="0">
                <a:solidFill>
                  <a:schemeClr val="tx1"/>
                </a:solidFill>
                <a:cs typeface="Calibri Light" panose="020F0302020204030204" pitchFamily="34" charset="0"/>
              </a:rPr>
              <a:t>{BRANSCH} {Segment} {ÅR}</a:t>
            </a:r>
          </a:p>
        </p:txBody>
      </p:sp>
      <p:sp>
        <p:nvSpPr>
          <p:cNvPr id="8" name="Rektangel 7"/>
          <p:cNvSpPr/>
          <p:nvPr/>
        </p:nvSpPr>
        <p:spPr>
          <a:xfrm>
            <a:off x="150801" y="898210"/>
            <a:ext cx="2175377" cy="1200329"/>
          </a:xfrm>
          <a:prstGeom prst="rect">
            <a:avLst/>
          </a:prstGeom>
        </p:spPr>
        <p:txBody>
          <a:bodyPr wrap="square">
            <a:spAutoFit/>
          </a:bodyPr>
          <a:lstStyle/>
          <a:p>
            <a:pPr algn="r"/>
            <a:r>
              <a:rPr lang="sv-SE" sz="900" b="1" dirty="0">
                <a:solidFill>
                  <a:schemeClr val="bg1"/>
                </a:solidFill>
                <a:latin typeface="+mj-lt"/>
              </a:rPr>
              <a:t>RESULTAT {Kunddimension}</a:t>
            </a:r>
          </a:p>
          <a:p>
            <a:pPr algn="r"/>
            <a:r>
              <a:rPr lang="sv-SE" sz="900" dirty="0">
                <a:solidFill>
                  <a:schemeClr val="bg1"/>
                </a:solidFill>
              </a:rPr>
              <a:t>I tabellerna till höger redogörs för utvecklingen av {Kunddimension}</a:t>
            </a:r>
          </a:p>
          <a:p>
            <a:pPr algn="r"/>
            <a:r>
              <a:rPr lang="sv-SE" sz="900" dirty="0">
                <a:solidFill>
                  <a:schemeClr val="bg1"/>
                </a:solidFill>
              </a:rPr>
              <a:t> över tid samt betyg på frågorna i årets undersökning, presenterade nedan.</a:t>
            </a:r>
          </a:p>
          <a:p>
            <a:pPr algn="r"/>
            <a:endParaRPr lang="sv-SE" sz="900" dirty="0">
              <a:solidFill>
                <a:schemeClr val="bg1"/>
              </a:solidFill>
              <a:latin typeface="+mj-lt"/>
            </a:endParaRPr>
          </a:p>
          <a:p>
            <a:pPr algn="r"/>
            <a:r>
              <a:rPr lang="sv-SE" sz="900" dirty="0">
                <a:solidFill>
                  <a:schemeClr val="bg1"/>
                </a:solidFill>
                <a:latin typeface="+mj-lt"/>
              </a:rPr>
              <a:t>Aktör:</a:t>
            </a:r>
          </a:p>
          <a:p>
            <a:pPr algn="r"/>
            <a:r>
              <a:rPr lang="sv-SE" sz="900" dirty="0">
                <a:solidFill>
                  <a:schemeClr val="bg1"/>
                </a:solidFill>
                <a:latin typeface="+mj-lt"/>
              </a:rPr>
              <a:t>{Aspekt}: {Frågetext}</a:t>
            </a:r>
          </a:p>
        </p:txBody>
      </p:sp>
    </p:spTree>
    <p:extLst>
      <p:ext uri="{BB962C8B-B14F-4D97-AF65-F5344CB8AC3E}">
        <p14:creationId xmlns:p14="http://schemas.microsoft.com/office/powerpoint/2010/main" val="1958164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1" descr="Gapanalys"/>
          <p:cNvSpPr txBox="1">
            <a:spLocks/>
          </p:cNvSpPr>
          <p:nvPr/>
        </p:nvSpPr>
        <p:spPr>
          <a:xfrm>
            <a:off x="1045028" y="2517823"/>
            <a:ext cx="9144000"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r>
              <a:rPr lang="sv-SE" sz="2400" b="1" dirty="0">
                <a:solidFill>
                  <a:schemeClr val="tx1"/>
                </a:solidFill>
                <a:cs typeface="Calibri Light" panose="020F0302020204030204" pitchFamily="34" charset="0"/>
              </a:rPr>
              <a:t>Gapanalys </a:t>
            </a:r>
            <a:r>
              <a:rPr lang="sv-SE" sz="2400" dirty="0">
                <a:solidFill>
                  <a:schemeClr val="tx1"/>
                </a:solidFill>
                <a:cs typeface="Calibri Light" panose="020F0302020204030204" pitchFamily="34" charset="0"/>
              </a:rPr>
              <a:t>{BRANSCH} {Segment} {ÅR}</a:t>
            </a:r>
          </a:p>
        </p:txBody>
      </p:sp>
    </p:spTree>
    <p:extLst>
      <p:ext uri="{BB962C8B-B14F-4D97-AF65-F5344CB8AC3E}">
        <p14:creationId xmlns:p14="http://schemas.microsoft.com/office/powerpoint/2010/main" val="3999049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32" name="Bildobjekt 3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16" name="textruta 15"/>
          <p:cNvSpPr txBox="1"/>
          <p:nvPr/>
        </p:nvSpPr>
        <p:spPr>
          <a:xfrm>
            <a:off x="514583" y="1328103"/>
            <a:ext cx="1967834" cy="1200329"/>
          </a:xfrm>
          <a:prstGeom prst="rect">
            <a:avLst/>
          </a:prstGeom>
          <a:noFill/>
        </p:spPr>
        <p:txBody>
          <a:bodyPr wrap="square" rtlCol="0">
            <a:spAutoFit/>
          </a:bodyPr>
          <a:lstStyle/>
          <a:p>
            <a:r>
              <a:rPr lang="sv-SE" sz="800" b="1" dirty="0">
                <a:latin typeface="Calibri Light" panose="020F0302020204030204" pitchFamily="34" charset="0"/>
              </a:rPr>
              <a:t>Branschjusterad utveckling. </a:t>
            </a:r>
            <a:r>
              <a:rPr lang="sv-SE" sz="800" dirty="0">
                <a:latin typeface="Calibri Light" panose="020F0302020204030204" pitchFamily="34" charset="0"/>
              </a:rPr>
              <a:t>I graferna till höger visas den branschjusterade utvecklingen för respektive aktör och aspekt i SKI-modellen. </a:t>
            </a:r>
          </a:p>
          <a:p>
            <a:endParaRPr lang="sv-SE" sz="800" dirty="0">
              <a:latin typeface="Calibri Light" panose="020F0302020204030204" pitchFamily="34" charset="0"/>
            </a:endParaRPr>
          </a:p>
          <a:p>
            <a:r>
              <a:rPr lang="sv-SE" sz="800" dirty="0">
                <a:latin typeface="Calibri Light" panose="020F0302020204030204" pitchFamily="34" charset="0"/>
              </a:rPr>
              <a:t>Betyg över noll innebär att aktören presterar bättre än branschgenomsnittet och betyg under noll att aktörens resultat ligger under branschmedel.</a:t>
            </a:r>
          </a:p>
        </p:txBody>
      </p:sp>
      <p:sp>
        <p:nvSpPr>
          <p:cNvPr id="18" name="Rubrik 1"/>
          <p:cNvSpPr txBox="1">
            <a:spLocks/>
          </p:cNvSpPr>
          <p:nvPr/>
        </p:nvSpPr>
        <p:spPr>
          <a:xfrm>
            <a:off x="203098" y="49551"/>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Gapanalys {Aktör} </a:t>
            </a:r>
            <a:r>
              <a:rPr lang="sv-SE" sz="1600" dirty="0">
                <a:solidFill>
                  <a:schemeClr val="tx1"/>
                </a:solidFill>
                <a:cs typeface="Calibri Light" panose="020F0302020204030204" pitchFamily="34" charset="0"/>
              </a:rPr>
              <a:t>{BRANSCH} {Segment} {ÅR}</a:t>
            </a:r>
          </a:p>
        </p:txBody>
      </p:sp>
      <p:sp>
        <p:nvSpPr>
          <p:cNvPr id="2" name="Platshållare för bildnummer 1"/>
          <p:cNvSpPr>
            <a:spLocks noGrp="1"/>
          </p:cNvSpPr>
          <p:nvPr>
            <p:ph type="sldNum" sz="quarter" idx="12"/>
          </p:nvPr>
        </p:nvSpPr>
        <p:spPr/>
        <p:txBody>
          <a:bodyPr/>
          <a:lstStyle/>
          <a:p>
            <a:fld id="{9A6773D3-4C9B-8F42-8439-A0BCA0F2EEFD}" type="slidenum">
              <a:rPr lang="sv-SE" smtClean="0"/>
              <a:pPr/>
              <a:t>15</a:t>
            </a:fld>
            <a:endParaRPr lang="sv-SE" dirty="0"/>
          </a:p>
        </p:txBody>
      </p:sp>
      <p:graphicFrame>
        <p:nvGraphicFramePr>
          <p:cNvPr id="23" name="Diagram 22">
            <a:extLst>
              <a:ext uri="{FF2B5EF4-FFF2-40B4-BE49-F238E27FC236}">
                <a16:creationId xmlns="" xmlns:a16="http://schemas.microsoft.com/office/drawing/2014/main" id="{8DA4DC75-C07E-49DD-BE1D-621DA2C805EA}"/>
              </a:ext>
            </a:extLst>
          </p:cNvPr>
          <p:cNvGraphicFramePr>
            <a:graphicFrameLocks/>
          </p:cNvGraphicFramePr>
          <p:nvPr>
            <p:extLst>
              <p:ext uri="{D42A27DB-BD31-4B8C-83A1-F6EECF244321}">
                <p14:modId xmlns:p14="http://schemas.microsoft.com/office/powerpoint/2010/main" val="3600009682"/>
              </p:ext>
            </p:extLst>
          </p:nvPr>
        </p:nvGraphicFramePr>
        <p:xfrm>
          <a:off x="2482417" y="920391"/>
          <a:ext cx="1795136" cy="20157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Diagram 23">
            <a:extLst>
              <a:ext uri="{FF2B5EF4-FFF2-40B4-BE49-F238E27FC236}">
                <a16:creationId xmlns="" xmlns:a16="http://schemas.microsoft.com/office/drawing/2014/main" id="{F8A3FD84-255A-44F2-BAB7-99FA68ADADE3}"/>
              </a:ext>
            </a:extLst>
          </p:cNvPr>
          <p:cNvGraphicFramePr>
            <a:graphicFrameLocks/>
          </p:cNvGraphicFramePr>
          <p:nvPr>
            <p:extLst>
              <p:ext uri="{D42A27DB-BD31-4B8C-83A1-F6EECF244321}">
                <p14:modId xmlns:p14="http://schemas.microsoft.com/office/powerpoint/2010/main" val="1902720485"/>
              </p:ext>
            </p:extLst>
          </p:nvPr>
        </p:nvGraphicFramePr>
        <p:xfrm>
          <a:off x="4341874" y="920391"/>
          <a:ext cx="1795136" cy="20157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Diagram 24">
            <a:extLst>
              <a:ext uri="{FF2B5EF4-FFF2-40B4-BE49-F238E27FC236}">
                <a16:creationId xmlns="" xmlns:a16="http://schemas.microsoft.com/office/drawing/2014/main" id="{30DA2054-3F81-493B-8A8A-AE3AA7329ECD}"/>
              </a:ext>
            </a:extLst>
          </p:cNvPr>
          <p:cNvGraphicFramePr>
            <a:graphicFrameLocks/>
          </p:cNvGraphicFramePr>
          <p:nvPr>
            <p:extLst>
              <p:ext uri="{D42A27DB-BD31-4B8C-83A1-F6EECF244321}">
                <p14:modId xmlns:p14="http://schemas.microsoft.com/office/powerpoint/2010/main" val="3875018774"/>
              </p:ext>
            </p:extLst>
          </p:nvPr>
        </p:nvGraphicFramePr>
        <p:xfrm>
          <a:off x="6424665" y="920390"/>
          <a:ext cx="1795136" cy="201575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6" name="Diagram 25">
            <a:extLst>
              <a:ext uri="{FF2B5EF4-FFF2-40B4-BE49-F238E27FC236}">
                <a16:creationId xmlns="" xmlns:a16="http://schemas.microsoft.com/office/drawing/2014/main" id="{536B7950-1123-4882-BF28-7604A4C17C46}"/>
              </a:ext>
            </a:extLst>
          </p:cNvPr>
          <p:cNvGraphicFramePr>
            <a:graphicFrameLocks/>
          </p:cNvGraphicFramePr>
          <p:nvPr>
            <p:extLst>
              <p:ext uri="{D42A27DB-BD31-4B8C-83A1-F6EECF244321}">
                <p14:modId xmlns:p14="http://schemas.microsoft.com/office/powerpoint/2010/main" val="2495710172"/>
              </p:ext>
            </p:extLst>
          </p:nvPr>
        </p:nvGraphicFramePr>
        <p:xfrm>
          <a:off x="456316" y="2994732"/>
          <a:ext cx="1795136" cy="20157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7" name="Diagram 26">
            <a:extLst>
              <a:ext uri="{FF2B5EF4-FFF2-40B4-BE49-F238E27FC236}">
                <a16:creationId xmlns="" xmlns:a16="http://schemas.microsoft.com/office/drawing/2014/main" id="{8727F3E0-9E14-4A65-B9D2-0F2712079775}"/>
              </a:ext>
            </a:extLst>
          </p:cNvPr>
          <p:cNvGraphicFramePr>
            <a:graphicFrameLocks/>
          </p:cNvGraphicFramePr>
          <p:nvPr>
            <p:extLst>
              <p:ext uri="{D42A27DB-BD31-4B8C-83A1-F6EECF244321}">
                <p14:modId xmlns:p14="http://schemas.microsoft.com/office/powerpoint/2010/main" val="101886456"/>
              </p:ext>
            </p:extLst>
          </p:nvPr>
        </p:nvGraphicFramePr>
        <p:xfrm>
          <a:off x="2546738" y="2994732"/>
          <a:ext cx="1795136" cy="201575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8" name="Diagram 27">
            <a:extLst>
              <a:ext uri="{FF2B5EF4-FFF2-40B4-BE49-F238E27FC236}">
                <a16:creationId xmlns="" xmlns:a16="http://schemas.microsoft.com/office/drawing/2014/main" id="{646584E9-41EA-45EC-A2D7-5E7F5CA315E9}"/>
              </a:ext>
            </a:extLst>
          </p:cNvPr>
          <p:cNvGraphicFramePr>
            <a:graphicFrameLocks/>
          </p:cNvGraphicFramePr>
          <p:nvPr>
            <p:extLst>
              <p:ext uri="{D42A27DB-BD31-4B8C-83A1-F6EECF244321}">
                <p14:modId xmlns:p14="http://schemas.microsoft.com/office/powerpoint/2010/main" val="1200645596"/>
              </p:ext>
            </p:extLst>
          </p:nvPr>
        </p:nvGraphicFramePr>
        <p:xfrm>
          <a:off x="4277553" y="2994732"/>
          <a:ext cx="1795136" cy="201575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9" name="Diagram 28">
            <a:extLst>
              <a:ext uri="{FF2B5EF4-FFF2-40B4-BE49-F238E27FC236}">
                <a16:creationId xmlns="" xmlns:a16="http://schemas.microsoft.com/office/drawing/2014/main" id="{7620032A-DA67-4714-8B97-AEEA75D159D0}"/>
              </a:ext>
            </a:extLst>
          </p:cNvPr>
          <p:cNvGraphicFramePr>
            <a:graphicFrameLocks/>
          </p:cNvGraphicFramePr>
          <p:nvPr>
            <p:extLst>
              <p:ext uri="{D42A27DB-BD31-4B8C-83A1-F6EECF244321}">
                <p14:modId xmlns:p14="http://schemas.microsoft.com/office/powerpoint/2010/main" val="2754843349"/>
              </p:ext>
            </p:extLst>
          </p:nvPr>
        </p:nvGraphicFramePr>
        <p:xfrm>
          <a:off x="6424665" y="2994732"/>
          <a:ext cx="1795136" cy="2015751"/>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5526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32" name="Bildobjekt 3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graphicFrame>
        <p:nvGraphicFramePr>
          <p:cNvPr id="96" name="nvGraphicFrame 2"/>
          <p:cNvGraphicFramePr>
            <a:graphicFrameLocks noGrp="1"/>
          </p:cNvGraphicFramePr>
          <p:nvPr>
            <p:extLst>
              <p:ext uri="{D42A27DB-BD31-4B8C-83A1-F6EECF244321}">
                <p14:modId xmlns:p14="http://schemas.microsoft.com/office/powerpoint/2010/main" val="2975453405"/>
              </p:ext>
            </p:extLst>
          </p:nvPr>
        </p:nvGraphicFramePr>
        <p:xfrm>
          <a:off x="2621757" y="672178"/>
          <a:ext cx="6394447" cy="4486272"/>
        </p:xfrm>
        <a:graphic>
          <a:graphicData uri="http://schemas.openxmlformats.org/drawingml/2006/table">
            <a:tbl>
              <a:tblPr bandRow="1">
                <a:tableStyleId>{8EC20E35-A176-4012-BC5E-935CFFF8708E}</a:tableStyleId>
              </a:tblPr>
              <a:tblGrid>
                <a:gridCol w="716446">
                  <a:extLst>
                    <a:ext uri="{9D8B030D-6E8A-4147-A177-3AD203B41FA5}">
                      <a16:colId xmlns="" xmlns:a16="http://schemas.microsoft.com/office/drawing/2014/main" val="20000"/>
                    </a:ext>
                  </a:extLst>
                </a:gridCol>
                <a:gridCol w="3813428">
                  <a:extLst>
                    <a:ext uri="{9D8B030D-6E8A-4147-A177-3AD203B41FA5}">
                      <a16:colId xmlns="" xmlns:a16="http://schemas.microsoft.com/office/drawing/2014/main" val="20001"/>
                    </a:ext>
                  </a:extLst>
                </a:gridCol>
                <a:gridCol w="561757">
                  <a:extLst>
                    <a:ext uri="{9D8B030D-6E8A-4147-A177-3AD203B41FA5}">
                      <a16:colId xmlns="" xmlns:a16="http://schemas.microsoft.com/office/drawing/2014/main" val="20002"/>
                    </a:ext>
                  </a:extLst>
                </a:gridCol>
                <a:gridCol w="803625">
                  <a:extLst>
                    <a:ext uri="{9D8B030D-6E8A-4147-A177-3AD203B41FA5}">
                      <a16:colId xmlns="" xmlns:a16="http://schemas.microsoft.com/office/drawing/2014/main" val="20003"/>
                    </a:ext>
                  </a:extLst>
                </a:gridCol>
                <a:gridCol w="499191">
                  <a:extLst>
                    <a:ext uri="{9D8B030D-6E8A-4147-A177-3AD203B41FA5}">
                      <a16:colId xmlns="" xmlns:a16="http://schemas.microsoft.com/office/drawing/2014/main" val="20004"/>
                    </a:ext>
                  </a:extLst>
                </a:gridCol>
              </a:tblGrid>
              <a:tr h="160224">
                <a:tc gridSpan="5">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b="1" dirty="0"/>
                        <a:t>Gapanalys per modellfråga</a:t>
                      </a:r>
                      <a:endParaRPr sz="800" b="1" dirty="0">
                        <a:solidFill>
                          <a:schemeClr val="tx1"/>
                        </a:solidFill>
                        <a:latin typeface="+mj-lt"/>
                        <a:ea typeface="Times New Roman"/>
                        <a:cs typeface="Calibri Light" panose="020F0302020204030204" pitchFamily="34" charset="0"/>
                      </a:endParaRPr>
                    </a:p>
                  </a:txBody>
                  <a:tcPr marL="0" marR="0" marT="0" marB="0" anchor="ct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endParaRPr sz="800" b="1" dirty="0">
                        <a:solidFill>
                          <a:srgbClr val="000000">
                            <a:alpha val="100000"/>
                          </a:srgbClr>
                        </a:solidFill>
                        <a:latin typeface="Calibri Light" panose="020F0302020204030204" pitchFamily="34" charset="0"/>
                        <a:ea typeface="Times New Roman"/>
                        <a:cs typeface="Calibri Light" panose="020F030202020403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endParaRPr sz="800" b="1" dirty="0">
                        <a:solidFill>
                          <a:srgbClr val="000000">
                            <a:alpha val="100000"/>
                          </a:srgbClr>
                        </a:solidFill>
                        <a:latin typeface="Calibri Light" panose="020F0302020204030204" pitchFamily="34" charset="0"/>
                        <a:ea typeface="Times New Roman"/>
                        <a:cs typeface="Calibri Light" panose="020F030202020403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endParaRPr sz="800" b="1" dirty="0">
                        <a:solidFill>
                          <a:srgbClr val="000000">
                            <a:alpha val="100000"/>
                          </a:srgbClr>
                        </a:solidFill>
                        <a:latin typeface="Calibri Light" panose="020F0302020204030204" pitchFamily="34" charset="0"/>
                        <a:ea typeface="Times New Roman"/>
                        <a:cs typeface="Calibri Light" panose="020F030202020403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endParaRPr sz="800" b="1" dirty="0">
                        <a:solidFill>
                          <a:srgbClr val="000000">
                            <a:alpha val="100000"/>
                          </a:srgbClr>
                        </a:solidFill>
                        <a:latin typeface="Calibri Light" panose="020F0302020204030204" pitchFamily="34" charset="0"/>
                        <a:ea typeface="Times New Roman"/>
                        <a:cs typeface="Calibri Light" panose="020F030202020403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0"/>
                  </a:ext>
                </a:extLst>
              </a:tr>
              <a:tr h="32044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b="1" dirty="0"/>
                        <a:t>Aspekt</a:t>
                      </a:r>
                      <a:endParaRPr sz="800" b="1"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b="1" dirty="0"/>
                        <a:t>Fråga</a:t>
                      </a:r>
                      <a:endParaRPr sz="800" b="1"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lang="sv-SE" sz="800" b="1" dirty="0"/>
                        <a:t>{Aktör}</a:t>
                      </a:r>
                      <a:endParaRPr sz="800" b="1"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lang="sv-SE" sz="800" b="1" dirty="0"/>
                        <a:t>Bransch-genomsnitt</a:t>
                      </a:r>
                      <a:endParaRPr sz="800" b="1"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lang="sv-SE" sz="800" b="1" dirty="0"/>
                        <a:t>Skillnad</a:t>
                      </a:r>
                      <a:endParaRPr sz="800" b="1" dirty="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4152069442"/>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Image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{XX} </a:t>
                      </a:r>
                      <a:r>
                        <a:rPr sz="800" dirty="0" err="1"/>
                        <a:t>er</a:t>
                      </a:r>
                      <a:r>
                        <a:rPr sz="800" dirty="0"/>
                        <a:t> et </a:t>
                      </a:r>
                      <a:r>
                        <a:rPr sz="800" dirty="0" err="1"/>
                        <a:t>selskap</a:t>
                      </a:r>
                      <a:r>
                        <a:rPr sz="800" dirty="0"/>
                        <a:t> </a:t>
                      </a:r>
                      <a:r>
                        <a:rPr sz="800" dirty="0" err="1"/>
                        <a:t>som</a:t>
                      </a:r>
                      <a:r>
                        <a:rPr sz="800" dirty="0"/>
                        <a:t> </a:t>
                      </a:r>
                      <a:r>
                        <a:rPr sz="800" dirty="0" err="1"/>
                        <a:t>virker</a:t>
                      </a:r>
                      <a:r>
                        <a:rPr sz="800" dirty="0"/>
                        <a:t> </a:t>
                      </a:r>
                      <a:r>
                        <a:rPr sz="800" dirty="0" err="1"/>
                        <a:t>oppriktig</a:t>
                      </a:r>
                      <a:r>
                        <a:rPr sz="800" dirty="0"/>
                        <a:t> </a:t>
                      </a:r>
                      <a:r>
                        <a:rPr sz="800" dirty="0" err="1"/>
                        <a:t>interessert</a:t>
                      </a:r>
                      <a:r>
                        <a:rPr sz="800" dirty="0"/>
                        <a:t> </a:t>
                      </a:r>
                      <a:r>
                        <a:rPr sz="800" dirty="0" err="1"/>
                        <a:t>i</a:t>
                      </a:r>
                      <a:r>
                        <a:rPr sz="800" dirty="0"/>
                        <a:t> </a:t>
                      </a:r>
                      <a:r>
                        <a:rPr sz="800" dirty="0" err="1"/>
                        <a:t>kundene</a:t>
                      </a:r>
                      <a:r>
                        <a:rPr sz="800" dirty="0"/>
                        <a:t> sine?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70.4</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70.9</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-0.5</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01"/>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Image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{XX} </a:t>
                      </a:r>
                      <a:r>
                        <a:rPr sz="800" dirty="0" err="1"/>
                        <a:t>er</a:t>
                      </a:r>
                      <a:r>
                        <a:rPr sz="800" dirty="0"/>
                        <a:t> </a:t>
                      </a:r>
                      <a:r>
                        <a:rPr sz="800" dirty="0" err="1"/>
                        <a:t>en</a:t>
                      </a:r>
                      <a:r>
                        <a:rPr sz="800" dirty="0"/>
                        <a:t> </a:t>
                      </a:r>
                      <a:r>
                        <a:rPr sz="800" dirty="0" err="1"/>
                        <a:t>pålitelig</a:t>
                      </a:r>
                      <a:r>
                        <a:rPr sz="800" dirty="0"/>
                        <a:t> </a:t>
                      </a:r>
                      <a:r>
                        <a:rPr sz="800" dirty="0" err="1"/>
                        <a:t>kraftsleverandør</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86.4</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85.3</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 1.1</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02"/>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Image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{XX} </a:t>
                      </a:r>
                      <a:r>
                        <a:rPr sz="800" dirty="0" err="1"/>
                        <a:t>er</a:t>
                      </a:r>
                      <a:r>
                        <a:rPr sz="800" dirty="0"/>
                        <a:t> </a:t>
                      </a:r>
                      <a:r>
                        <a:rPr sz="800" dirty="0" err="1"/>
                        <a:t>nytenkende</a:t>
                      </a:r>
                      <a:r>
                        <a:rPr sz="800" dirty="0"/>
                        <a:t> </a:t>
                      </a:r>
                      <a:r>
                        <a:rPr sz="800" dirty="0" err="1"/>
                        <a:t>og</a:t>
                      </a:r>
                      <a:r>
                        <a:rPr sz="800" dirty="0"/>
                        <a:t> </a:t>
                      </a:r>
                      <a:r>
                        <a:rPr sz="800" dirty="0" err="1"/>
                        <a:t>innovativ</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76.7</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67.2</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 9.5</a:t>
                      </a:r>
                      <a:endParaRPr sz="800" dirty="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03"/>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Image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{XX} tar </a:t>
                      </a:r>
                      <a:r>
                        <a:rPr sz="800" dirty="0" err="1"/>
                        <a:t>samfunnsansvar</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71.5</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67.8</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 3.6</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04"/>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Image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{XX} </a:t>
                      </a:r>
                      <a:r>
                        <a:rPr sz="800" dirty="0" err="1"/>
                        <a:t>er</a:t>
                      </a:r>
                      <a:r>
                        <a:rPr sz="800" dirty="0"/>
                        <a:t> et </a:t>
                      </a:r>
                      <a:r>
                        <a:rPr sz="800" dirty="0" err="1"/>
                        <a:t>selskap</a:t>
                      </a:r>
                      <a:r>
                        <a:rPr sz="800" dirty="0"/>
                        <a:t> </a:t>
                      </a:r>
                      <a:r>
                        <a:rPr sz="800" dirty="0" err="1"/>
                        <a:t>som</a:t>
                      </a:r>
                      <a:r>
                        <a:rPr sz="800" dirty="0"/>
                        <a:t> tar </a:t>
                      </a:r>
                      <a:r>
                        <a:rPr sz="800" dirty="0" err="1"/>
                        <a:t>miljøansvar</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68.5</a:t>
                      </a:r>
                      <a:endParaRPr sz="80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66.1</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 2.4</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05"/>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Förväntningar</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dine </a:t>
                      </a:r>
                      <a:r>
                        <a:rPr sz="800" dirty="0" err="1"/>
                        <a:t>forventninger</a:t>
                      </a:r>
                      <a:r>
                        <a:rPr sz="800" dirty="0"/>
                        <a:t> </a:t>
                      </a:r>
                      <a:r>
                        <a:rPr sz="800" dirty="0" err="1"/>
                        <a:t>til</a:t>
                      </a:r>
                      <a:r>
                        <a:rPr sz="800" dirty="0"/>
                        <a:t> {XX} sin service?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82.9</a:t>
                      </a:r>
                      <a:endParaRPr sz="80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82.2</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 0.7</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06"/>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Förväntningar</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dine </a:t>
                      </a:r>
                      <a:r>
                        <a:rPr sz="800" dirty="0" err="1"/>
                        <a:t>forventninger</a:t>
                      </a:r>
                      <a:r>
                        <a:rPr sz="800" dirty="0"/>
                        <a:t> </a:t>
                      </a:r>
                      <a:r>
                        <a:rPr sz="800" dirty="0" err="1"/>
                        <a:t>til</a:t>
                      </a:r>
                      <a:r>
                        <a:rPr sz="800" dirty="0"/>
                        <a:t> at du </a:t>
                      </a:r>
                      <a:r>
                        <a:rPr sz="800" dirty="0" err="1"/>
                        <a:t>har</a:t>
                      </a:r>
                      <a:r>
                        <a:rPr sz="800" dirty="0"/>
                        <a:t> </a:t>
                      </a:r>
                      <a:r>
                        <a:rPr sz="800" dirty="0" err="1"/>
                        <a:t>en</a:t>
                      </a:r>
                      <a:r>
                        <a:rPr sz="800" dirty="0"/>
                        <a:t> </a:t>
                      </a:r>
                      <a:r>
                        <a:rPr sz="800" dirty="0" err="1"/>
                        <a:t>strømavtale</a:t>
                      </a:r>
                      <a:r>
                        <a:rPr sz="800" dirty="0"/>
                        <a:t> </a:t>
                      </a:r>
                      <a:r>
                        <a:rPr sz="800" dirty="0" err="1"/>
                        <a:t>fra</a:t>
                      </a:r>
                      <a:r>
                        <a:rPr sz="800" dirty="0"/>
                        <a:t> {XX} </a:t>
                      </a:r>
                      <a:r>
                        <a:rPr sz="800" dirty="0" err="1"/>
                        <a:t>som</a:t>
                      </a:r>
                      <a:r>
                        <a:rPr sz="800" dirty="0"/>
                        <a:t> passer dine </a:t>
                      </a:r>
                      <a:r>
                        <a:rPr sz="800" dirty="0" err="1"/>
                        <a:t>behov</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82.9</a:t>
                      </a:r>
                      <a:endParaRPr sz="80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82.8</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 0.2</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07"/>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Förväntningar</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dine </a:t>
                      </a:r>
                      <a:r>
                        <a:rPr sz="800" dirty="0" err="1"/>
                        <a:t>forventninger</a:t>
                      </a:r>
                      <a:r>
                        <a:rPr sz="800" dirty="0"/>
                        <a:t> </a:t>
                      </a:r>
                      <a:r>
                        <a:rPr sz="800" dirty="0" err="1"/>
                        <a:t>til</a:t>
                      </a:r>
                      <a:r>
                        <a:rPr sz="800" dirty="0"/>
                        <a:t> at {XX} </a:t>
                      </a:r>
                      <a:r>
                        <a:rPr sz="800" dirty="0" err="1"/>
                        <a:t>er</a:t>
                      </a:r>
                      <a:r>
                        <a:rPr sz="800" dirty="0"/>
                        <a:t> </a:t>
                      </a:r>
                      <a:r>
                        <a:rPr sz="800" dirty="0" err="1"/>
                        <a:t>blant</a:t>
                      </a:r>
                      <a:r>
                        <a:rPr sz="800" dirty="0"/>
                        <a:t> de </a:t>
                      </a:r>
                      <a:r>
                        <a:rPr sz="800" dirty="0" err="1"/>
                        <a:t>beste</a:t>
                      </a:r>
                      <a:r>
                        <a:rPr sz="800" dirty="0"/>
                        <a:t> </a:t>
                      </a:r>
                      <a:r>
                        <a:rPr sz="800" dirty="0" err="1"/>
                        <a:t>i</a:t>
                      </a:r>
                      <a:r>
                        <a:rPr sz="800" dirty="0"/>
                        <a:t> </a:t>
                      </a:r>
                      <a:r>
                        <a:rPr sz="800" dirty="0" err="1"/>
                        <a:t>markedet</a:t>
                      </a:r>
                      <a:r>
                        <a:rPr sz="800" dirty="0"/>
                        <a:t> </a:t>
                      </a:r>
                      <a:r>
                        <a:rPr sz="800" dirty="0" err="1"/>
                        <a:t>på</a:t>
                      </a:r>
                      <a:r>
                        <a:rPr sz="800" dirty="0"/>
                        <a:t> </a:t>
                      </a:r>
                      <a:r>
                        <a:rPr sz="800" dirty="0" err="1"/>
                        <a:t>pris</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71.6</a:t>
                      </a:r>
                      <a:endParaRPr sz="80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76.8</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-5.2</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08"/>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Produktkvalitet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err="1"/>
                        <a:t>utvalget</a:t>
                      </a:r>
                      <a:r>
                        <a:rPr sz="800" dirty="0"/>
                        <a:t> </a:t>
                      </a:r>
                      <a:r>
                        <a:rPr sz="800" dirty="0" err="1"/>
                        <a:t>av</a:t>
                      </a:r>
                      <a:r>
                        <a:rPr sz="800" dirty="0"/>
                        <a:t> </a:t>
                      </a:r>
                      <a:r>
                        <a:rPr sz="800" dirty="0" err="1"/>
                        <a:t>strømavtaler</a:t>
                      </a:r>
                      <a:r>
                        <a:rPr sz="800" dirty="0"/>
                        <a:t> </a:t>
                      </a:r>
                      <a:r>
                        <a:rPr sz="800" dirty="0" err="1"/>
                        <a:t>som</a:t>
                      </a:r>
                      <a:r>
                        <a:rPr sz="800" dirty="0"/>
                        <a:t> {XX} </a:t>
                      </a:r>
                      <a:r>
                        <a:rPr sz="800" dirty="0" err="1"/>
                        <a:t>tilbyr</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70.1</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69.6</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 0.5</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09"/>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Produktkvalitet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at din </a:t>
                      </a:r>
                      <a:r>
                        <a:rPr sz="800" dirty="0" err="1"/>
                        <a:t>nåværende</a:t>
                      </a:r>
                      <a:r>
                        <a:rPr sz="800" dirty="0"/>
                        <a:t> </a:t>
                      </a:r>
                      <a:r>
                        <a:rPr sz="800" dirty="0" err="1"/>
                        <a:t>strømavtale</a:t>
                      </a:r>
                      <a:r>
                        <a:rPr sz="800" dirty="0"/>
                        <a:t> </a:t>
                      </a:r>
                      <a:r>
                        <a:rPr sz="800" dirty="0" err="1"/>
                        <a:t>fra</a:t>
                      </a:r>
                      <a:r>
                        <a:rPr sz="800" dirty="0"/>
                        <a:t> {XX} passer dine </a:t>
                      </a:r>
                      <a:r>
                        <a:rPr sz="800" dirty="0" err="1"/>
                        <a:t>behov</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80.6</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79.1</a:t>
                      </a:r>
                      <a:endParaRPr sz="80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 1.5</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0"/>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Produktkvalitet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at </a:t>
                      </a:r>
                      <a:r>
                        <a:rPr sz="800" dirty="0" err="1"/>
                        <a:t>faktureringen</a:t>
                      </a:r>
                      <a:r>
                        <a:rPr sz="800" dirty="0"/>
                        <a:t> stemmer </a:t>
                      </a:r>
                      <a:r>
                        <a:rPr sz="800" dirty="0" err="1"/>
                        <a:t>overens</a:t>
                      </a:r>
                      <a:r>
                        <a:rPr sz="800" dirty="0"/>
                        <a:t> med </a:t>
                      </a:r>
                      <a:r>
                        <a:rPr sz="800" dirty="0" err="1"/>
                        <a:t>ditt</a:t>
                      </a:r>
                      <a:r>
                        <a:rPr sz="800" dirty="0"/>
                        <a:t> </a:t>
                      </a:r>
                      <a:r>
                        <a:rPr sz="800" dirty="0" err="1"/>
                        <a:t>forbruk</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87.0</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89.0</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-1.9</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1"/>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Produktkvalitet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err="1"/>
                        <a:t>Samlet</a:t>
                      </a:r>
                      <a:r>
                        <a:rPr sz="800" dirty="0"/>
                        <a:t> sett, </a:t>
                      </a:r>
                      <a:r>
                        <a:rPr sz="800" dirty="0" err="1"/>
                        <a:t>hvor</a:t>
                      </a:r>
                      <a:r>
                        <a:rPr sz="800" dirty="0"/>
                        <a:t> </a:t>
                      </a:r>
                      <a:r>
                        <a:rPr sz="800" dirty="0" err="1"/>
                        <a:t>lett</a:t>
                      </a:r>
                      <a:r>
                        <a:rPr sz="800" dirty="0"/>
                        <a:t> </a:t>
                      </a:r>
                      <a:r>
                        <a:rPr sz="800" dirty="0" err="1"/>
                        <a:t>eller</a:t>
                      </a:r>
                      <a:r>
                        <a:rPr sz="800" dirty="0"/>
                        <a:t> </a:t>
                      </a:r>
                      <a:r>
                        <a:rPr sz="800" dirty="0" err="1"/>
                        <a:t>vanskelig</a:t>
                      </a:r>
                      <a:r>
                        <a:rPr sz="800" dirty="0"/>
                        <a:t> </a:t>
                      </a:r>
                      <a:r>
                        <a:rPr sz="800" dirty="0" err="1"/>
                        <a:t>anser</a:t>
                      </a:r>
                      <a:r>
                        <a:rPr sz="800" dirty="0"/>
                        <a:t> du </a:t>
                      </a:r>
                      <a:r>
                        <a:rPr sz="800" dirty="0" err="1"/>
                        <a:t>det</a:t>
                      </a:r>
                      <a:r>
                        <a:rPr sz="800" dirty="0"/>
                        <a:t> at </a:t>
                      </a:r>
                      <a:r>
                        <a:rPr sz="800" dirty="0" err="1"/>
                        <a:t>det</a:t>
                      </a:r>
                      <a:r>
                        <a:rPr sz="800" dirty="0"/>
                        <a:t> </a:t>
                      </a:r>
                      <a:r>
                        <a:rPr sz="800" dirty="0" err="1"/>
                        <a:t>er</a:t>
                      </a:r>
                      <a:r>
                        <a:rPr sz="800" dirty="0"/>
                        <a:t> å </a:t>
                      </a:r>
                      <a:r>
                        <a:rPr sz="800" dirty="0" err="1"/>
                        <a:t>være</a:t>
                      </a:r>
                      <a:r>
                        <a:rPr sz="800" dirty="0"/>
                        <a:t> </a:t>
                      </a:r>
                      <a:r>
                        <a:rPr sz="800" dirty="0" err="1"/>
                        <a:t>kunde</a:t>
                      </a:r>
                      <a:r>
                        <a:rPr sz="800" dirty="0"/>
                        <a:t> </a:t>
                      </a:r>
                      <a:r>
                        <a:rPr sz="800" dirty="0" err="1"/>
                        <a:t>av</a:t>
                      </a:r>
                      <a:r>
                        <a:rPr sz="800" dirty="0"/>
                        <a:t> {XX}?</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81.3</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83.5</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-2.2</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2"/>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Service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{XX} holder </a:t>
                      </a:r>
                      <a:r>
                        <a:rPr sz="800" dirty="0" err="1"/>
                        <a:t>deg</a:t>
                      </a:r>
                      <a:r>
                        <a:rPr sz="800" dirty="0"/>
                        <a:t> </a:t>
                      </a:r>
                      <a:r>
                        <a:rPr sz="800" dirty="0" err="1"/>
                        <a:t>godt</a:t>
                      </a:r>
                      <a:r>
                        <a:rPr sz="800" dirty="0"/>
                        <a:t> </a:t>
                      </a:r>
                      <a:r>
                        <a:rPr sz="800" dirty="0" err="1"/>
                        <a:t>informert</a:t>
                      </a:r>
                      <a:r>
                        <a:rPr sz="800" dirty="0"/>
                        <a:t> om ting </a:t>
                      </a:r>
                      <a:r>
                        <a:rPr sz="800" dirty="0" err="1"/>
                        <a:t>som</a:t>
                      </a:r>
                      <a:r>
                        <a:rPr sz="800" dirty="0"/>
                        <a:t> </a:t>
                      </a:r>
                      <a:r>
                        <a:rPr sz="800" dirty="0" err="1"/>
                        <a:t>påvirker</a:t>
                      </a:r>
                      <a:r>
                        <a:rPr sz="800" dirty="0"/>
                        <a:t> </a:t>
                      </a:r>
                      <a:r>
                        <a:rPr sz="800" dirty="0" err="1"/>
                        <a:t>ditt</a:t>
                      </a:r>
                      <a:r>
                        <a:rPr sz="800" dirty="0"/>
                        <a:t> </a:t>
                      </a:r>
                      <a:r>
                        <a:rPr sz="800" dirty="0" err="1"/>
                        <a:t>kundeforhold</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68.4</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70.5</a:t>
                      </a:r>
                      <a:endParaRPr sz="80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-2.1</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3"/>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Service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err="1"/>
                        <a:t>Det</a:t>
                      </a:r>
                      <a:r>
                        <a:rPr sz="800" dirty="0"/>
                        <a:t> </a:t>
                      </a:r>
                      <a:r>
                        <a:rPr sz="800" dirty="0" err="1"/>
                        <a:t>er</a:t>
                      </a:r>
                      <a:r>
                        <a:rPr sz="800" dirty="0"/>
                        <a:t> </a:t>
                      </a:r>
                      <a:r>
                        <a:rPr sz="800" dirty="0" err="1"/>
                        <a:t>enkelt</a:t>
                      </a:r>
                      <a:r>
                        <a:rPr sz="800" dirty="0"/>
                        <a:t> å </a:t>
                      </a:r>
                      <a:r>
                        <a:rPr sz="800" dirty="0" err="1"/>
                        <a:t>komme</a:t>
                      </a:r>
                      <a:r>
                        <a:rPr sz="800" dirty="0"/>
                        <a:t> </a:t>
                      </a:r>
                      <a:r>
                        <a:rPr sz="800" dirty="0" err="1"/>
                        <a:t>i</a:t>
                      </a:r>
                      <a:r>
                        <a:rPr sz="800" dirty="0"/>
                        <a:t> </a:t>
                      </a:r>
                      <a:r>
                        <a:rPr sz="800" dirty="0" err="1"/>
                        <a:t>kontakt</a:t>
                      </a:r>
                      <a:r>
                        <a:rPr sz="800" dirty="0"/>
                        <a:t> med {XX} </a:t>
                      </a:r>
                      <a:r>
                        <a:rPr sz="800" dirty="0" err="1"/>
                        <a:t>når</a:t>
                      </a:r>
                      <a:r>
                        <a:rPr sz="800" dirty="0"/>
                        <a:t> du </a:t>
                      </a:r>
                      <a:r>
                        <a:rPr sz="800" dirty="0" err="1"/>
                        <a:t>har</a:t>
                      </a:r>
                      <a:r>
                        <a:rPr sz="800" dirty="0"/>
                        <a:t> </a:t>
                      </a:r>
                      <a:r>
                        <a:rPr sz="800" dirty="0" err="1"/>
                        <a:t>behov</a:t>
                      </a:r>
                      <a:r>
                        <a:rPr sz="800" dirty="0"/>
                        <a:t> for </a:t>
                      </a:r>
                      <a:r>
                        <a:rPr sz="800" dirty="0" err="1"/>
                        <a:t>det</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75.1</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79.4</a:t>
                      </a:r>
                      <a:endParaRPr sz="80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-4.3</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4"/>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Service</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Du </a:t>
                      </a:r>
                      <a:r>
                        <a:rPr sz="800" dirty="0" err="1"/>
                        <a:t>får</a:t>
                      </a:r>
                      <a:r>
                        <a:rPr sz="800" dirty="0"/>
                        <a:t> </a:t>
                      </a:r>
                      <a:r>
                        <a:rPr sz="800" dirty="0" err="1"/>
                        <a:t>hjelpen</a:t>
                      </a:r>
                      <a:r>
                        <a:rPr sz="800" dirty="0"/>
                        <a:t> du </a:t>
                      </a:r>
                      <a:r>
                        <a:rPr sz="800" dirty="0" err="1"/>
                        <a:t>trenger</a:t>
                      </a:r>
                      <a:r>
                        <a:rPr sz="800" dirty="0"/>
                        <a:t> </a:t>
                      </a:r>
                      <a:r>
                        <a:rPr sz="800" dirty="0" err="1"/>
                        <a:t>fra</a:t>
                      </a:r>
                      <a:r>
                        <a:rPr sz="800" dirty="0"/>
                        <a:t> {XX}?</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76.5</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80.3</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-3.7</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5"/>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Prisvärdhet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err="1"/>
                        <a:t>Hvor</a:t>
                      </a:r>
                      <a:r>
                        <a:rPr sz="800" dirty="0"/>
                        <a:t> </a:t>
                      </a:r>
                      <a:r>
                        <a:rPr sz="800" dirty="0" err="1"/>
                        <a:t>konkurransedyktig</a:t>
                      </a:r>
                      <a:r>
                        <a:rPr sz="800" dirty="0"/>
                        <a:t> </a:t>
                      </a:r>
                      <a:r>
                        <a:rPr sz="800" dirty="0" err="1"/>
                        <a:t>opplever</a:t>
                      </a:r>
                      <a:r>
                        <a:rPr sz="800" dirty="0"/>
                        <a:t> du at {XX} </a:t>
                      </a:r>
                      <a:r>
                        <a:rPr sz="800" dirty="0" err="1"/>
                        <a:t>er</a:t>
                      </a:r>
                      <a:r>
                        <a:rPr sz="800" dirty="0"/>
                        <a:t> </a:t>
                      </a:r>
                      <a:r>
                        <a:rPr sz="800" dirty="0" err="1"/>
                        <a:t>på</a:t>
                      </a:r>
                      <a:r>
                        <a:rPr sz="800" dirty="0"/>
                        <a:t> </a:t>
                      </a:r>
                      <a:r>
                        <a:rPr sz="800" dirty="0" err="1"/>
                        <a:t>pris</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64.2</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71.2</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-7.0</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6"/>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Prisvärdhet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err="1"/>
                        <a:t>verdi</a:t>
                      </a:r>
                      <a:r>
                        <a:rPr sz="800" dirty="0"/>
                        <a:t> for </a:t>
                      </a:r>
                      <a:r>
                        <a:rPr sz="800" dirty="0" err="1"/>
                        <a:t>pengene</a:t>
                      </a:r>
                      <a:r>
                        <a:rPr sz="800" dirty="0"/>
                        <a:t> </a:t>
                      </a:r>
                      <a:r>
                        <a:rPr sz="800" dirty="0" err="1"/>
                        <a:t>på</a:t>
                      </a:r>
                      <a:r>
                        <a:rPr sz="800" dirty="0"/>
                        <a:t> </a:t>
                      </a:r>
                      <a:r>
                        <a:rPr sz="800" dirty="0" err="1"/>
                        <a:t>servicen</a:t>
                      </a:r>
                      <a:r>
                        <a:rPr sz="800" dirty="0"/>
                        <a:t> du </a:t>
                      </a:r>
                      <a:r>
                        <a:rPr sz="800" dirty="0" err="1"/>
                        <a:t>får</a:t>
                      </a:r>
                      <a:r>
                        <a:rPr sz="800" dirty="0"/>
                        <a:t> hos {XX}?</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71.4</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73.4</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-2.0</a:t>
                      </a:r>
                      <a:endParaRPr sz="80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7"/>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Nöjdhet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err="1"/>
                        <a:t>Tenk</a:t>
                      </a:r>
                      <a:r>
                        <a:rPr sz="800" dirty="0"/>
                        <a:t> </a:t>
                      </a:r>
                      <a:r>
                        <a:rPr sz="800" dirty="0" err="1"/>
                        <a:t>på</a:t>
                      </a:r>
                      <a:r>
                        <a:rPr sz="800" dirty="0"/>
                        <a:t> all </a:t>
                      </a:r>
                      <a:r>
                        <a:rPr sz="800" dirty="0" err="1"/>
                        <a:t>erfaringen</a:t>
                      </a:r>
                      <a:r>
                        <a:rPr sz="800" dirty="0"/>
                        <a:t> du </a:t>
                      </a:r>
                      <a:r>
                        <a:rPr sz="800" dirty="0" err="1"/>
                        <a:t>har</a:t>
                      </a:r>
                      <a:r>
                        <a:rPr sz="800" dirty="0"/>
                        <a:t> </a:t>
                      </a:r>
                      <a:r>
                        <a:rPr sz="800" dirty="0" err="1"/>
                        <a:t>som</a:t>
                      </a:r>
                      <a:r>
                        <a:rPr sz="800" dirty="0"/>
                        <a:t> </a:t>
                      </a:r>
                      <a:r>
                        <a:rPr sz="800" dirty="0" err="1"/>
                        <a:t>strømkunde</a:t>
                      </a:r>
                      <a:r>
                        <a:rPr sz="800" dirty="0"/>
                        <a:t> </a:t>
                      </a:r>
                      <a:r>
                        <a:rPr sz="800" dirty="0" err="1"/>
                        <a:t>av</a:t>
                      </a:r>
                      <a:r>
                        <a:rPr sz="800" dirty="0"/>
                        <a:t> {XX}. </a:t>
                      </a:r>
                      <a:r>
                        <a:rPr sz="800" dirty="0" err="1"/>
                        <a:t>Hvor</a:t>
                      </a:r>
                      <a:r>
                        <a:rPr sz="800" dirty="0"/>
                        <a:t> </a:t>
                      </a:r>
                      <a:r>
                        <a:rPr sz="800" dirty="0" err="1"/>
                        <a:t>fornøyd</a:t>
                      </a:r>
                      <a:r>
                        <a:rPr sz="800" dirty="0"/>
                        <a:t> </a:t>
                      </a:r>
                      <a:r>
                        <a:rPr sz="800" dirty="0" err="1"/>
                        <a:t>er</a:t>
                      </a:r>
                      <a:r>
                        <a:rPr sz="800" dirty="0"/>
                        <a:t> du alt </a:t>
                      </a:r>
                      <a:r>
                        <a:rPr sz="800" dirty="0" err="1"/>
                        <a:t>i</a:t>
                      </a:r>
                      <a:r>
                        <a:rPr sz="800" dirty="0"/>
                        <a:t> alt?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77.6</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79.6</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-1.9</a:t>
                      </a:r>
                      <a:endParaRPr sz="800" dirty="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8"/>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Nöjdhet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I </a:t>
                      </a:r>
                      <a:r>
                        <a:rPr sz="800" dirty="0" err="1"/>
                        <a:t>hvilken</a:t>
                      </a:r>
                      <a:r>
                        <a:rPr sz="800" dirty="0"/>
                        <a:t> grad </a:t>
                      </a:r>
                      <a:r>
                        <a:rPr sz="800" dirty="0" err="1"/>
                        <a:t>opplever</a:t>
                      </a:r>
                      <a:r>
                        <a:rPr sz="800" dirty="0"/>
                        <a:t> du at {XX} </a:t>
                      </a:r>
                      <a:r>
                        <a:rPr sz="800" dirty="0" err="1"/>
                        <a:t>møter</a:t>
                      </a:r>
                      <a:r>
                        <a:rPr sz="800" dirty="0"/>
                        <a:t> dine </a:t>
                      </a:r>
                      <a:r>
                        <a:rPr sz="800" dirty="0" err="1"/>
                        <a:t>forventninger</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71.6</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73.4</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-1.9</a:t>
                      </a:r>
                      <a:endParaRPr sz="800" dirty="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19"/>
                  </a:ext>
                </a:extLst>
              </a:tr>
              <a:tr h="32044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Nöjdhet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err="1"/>
                        <a:t>Tenk</a:t>
                      </a:r>
                      <a:r>
                        <a:rPr sz="800" dirty="0"/>
                        <a:t> </a:t>
                      </a:r>
                      <a:r>
                        <a:rPr sz="800" dirty="0" err="1"/>
                        <a:t>deg</a:t>
                      </a:r>
                      <a:r>
                        <a:rPr sz="800" dirty="0"/>
                        <a:t> </a:t>
                      </a:r>
                      <a:r>
                        <a:rPr sz="800" dirty="0" err="1"/>
                        <a:t>en</a:t>
                      </a:r>
                      <a:r>
                        <a:rPr sz="800" dirty="0"/>
                        <a:t> </a:t>
                      </a:r>
                      <a:r>
                        <a:rPr sz="800" dirty="0" err="1"/>
                        <a:t>strømleverandør</a:t>
                      </a:r>
                      <a:r>
                        <a:rPr sz="800" dirty="0"/>
                        <a:t> </a:t>
                      </a:r>
                      <a:r>
                        <a:rPr sz="800" dirty="0" err="1"/>
                        <a:t>som</a:t>
                      </a:r>
                      <a:r>
                        <a:rPr sz="800" dirty="0"/>
                        <a:t> </a:t>
                      </a:r>
                      <a:r>
                        <a:rPr sz="800" dirty="0" err="1"/>
                        <a:t>er</a:t>
                      </a:r>
                      <a:r>
                        <a:rPr sz="800" dirty="0"/>
                        <a:t> </a:t>
                      </a:r>
                      <a:r>
                        <a:rPr sz="800" dirty="0" err="1"/>
                        <a:t>perfekt</a:t>
                      </a:r>
                      <a:r>
                        <a:rPr sz="800" dirty="0"/>
                        <a:t> </a:t>
                      </a:r>
                      <a:r>
                        <a:rPr sz="800" dirty="0" err="1"/>
                        <a:t>på</a:t>
                      </a:r>
                      <a:r>
                        <a:rPr sz="800" dirty="0"/>
                        <a:t> </a:t>
                      </a:r>
                      <a:r>
                        <a:rPr sz="800" dirty="0" err="1"/>
                        <a:t>alle</a:t>
                      </a:r>
                      <a:r>
                        <a:rPr sz="800" dirty="0"/>
                        <a:t> </a:t>
                      </a:r>
                      <a:r>
                        <a:rPr sz="800" dirty="0" err="1"/>
                        <a:t>måter</a:t>
                      </a:r>
                      <a:r>
                        <a:rPr sz="800" dirty="0"/>
                        <a:t>. </a:t>
                      </a:r>
                      <a:r>
                        <a:rPr sz="800" dirty="0" err="1"/>
                        <a:t>Hvor</a:t>
                      </a:r>
                      <a:r>
                        <a:rPr sz="800" dirty="0"/>
                        <a:t> </a:t>
                      </a:r>
                      <a:r>
                        <a:rPr sz="800" dirty="0" err="1"/>
                        <a:t>nær</a:t>
                      </a:r>
                      <a:r>
                        <a:rPr sz="800" dirty="0"/>
                        <a:t> </a:t>
                      </a:r>
                      <a:r>
                        <a:rPr sz="800" dirty="0" err="1"/>
                        <a:t>eller</a:t>
                      </a:r>
                      <a:r>
                        <a:rPr sz="800" dirty="0"/>
                        <a:t> </a:t>
                      </a:r>
                      <a:r>
                        <a:rPr sz="800" dirty="0" err="1"/>
                        <a:t>langt</a:t>
                      </a:r>
                      <a:r>
                        <a:rPr sz="800" dirty="0"/>
                        <a:t> </a:t>
                      </a:r>
                      <a:r>
                        <a:rPr sz="800" dirty="0" err="1"/>
                        <a:t>ifra</a:t>
                      </a:r>
                      <a:r>
                        <a:rPr sz="800" dirty="0"/>
                        <a:t> ligger {XX} </a:t>
                      </a:r>
                      <a:r>
                        <a:rPr sz="800" dirty="0" err="1"/>
                        <a:t>denne</a:t>
                      </a:r>
                      <a:r>
                        <a:rPr sz="800" dirty="0"/>
                        <a:t> </a:t>
                      </a:r>
                      <a:r>
                        <a:rPr sz="800" dirty="0" err="1"/>
                        <a:t>perfekte</a:t>
                      </a:r>
                      <a:r>
                        <a:rPr sz="800" dirty="0"/>
                        <a:t> </a:t>
                      </a:r>
                      <a:r>
                        <a:rPr sz="800" dirty="0" err="1"/>
                        <a:t>strømleverandøren</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67.1</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67.5</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-0.4</a:t>
                      </a:r>
                      <a:endParaRPr sz="800" dirty="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20"/>
                  </a:ext>
                </a:extLst>
              </a:tr>
              <a:tr h="32044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Lojalitet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a:t>Om du </a:t>
                      </a:r>
                      <a:r>
                        <a:rPr sz="800" dirty="0" err="1"/>
                        <a:t>skulle</a:t>
                      </a:r>
                      <a:r>
                        <a:rPr sz="800" dirty="0"/>
                        <a:t> </a:t>
                      </a:r>
                      <a:r>
                        <a:rPr sz="800" dirty="0" err="1"/>
                        <a:t>velge</a:t>
                      </a:r>
                      <a:r>
                        <a:rPr sz="800" dirty="0"/>
                        <a:t> </a:t>
                      </a:r>
                      <a:r>
                        <a:rPr sz="800" dirty="0" err="1"/>
                        <a:t>strømleverandør</a:t>
                      </a:r>
                      <a:r>
                        <a:rPr sz="800" dirty="0"/>
                        <a:t> </a:t>
                      </a:r>
                      <a:r>
                        <a:rPr sz="800" dirty="0" err="1"/>
                        <a:t>i</a:t>
                      </a:r>
                      <a:r>
                        <a:rPr sz="800" dirty="0"/>
                        <a:t> </a:t>
                      </a:r>
                      <a:r>
                        <a:rPr sz="800" dirty="0" err="1"/>
                        <a:t>dag</a:t>
                      </a:r>
                      <a:r>
                        <a:rPr sz="800" dirty="0"/>
                        <a:t>, </a:t>
                      </a:r>
                      <a:r>
                        <a:rPr sz="800" dirty="0" err="1"/>
                        <a:t>hvor</a:t>
                      </a:r>
                      <a:r>
                        <a:rPr sz="800" dirty="0"/>
                        <a:t> </a:t>
                      </a:r>
                      <a:r>
                        <a:rPr sz="800" dirty="0" err="1"/>
                        <a:t>sannsynlig</a:t>
                      </a:r>
                      <a:r>
                        <a:rPr sz="800" dirty="0"/>
                        <a:t> </a:t>
                      </a:r>
                      <a:r>
                        <a:rPr sz="800" dirty="0" err="1"/>
                        <a:t>er</a:t>
                      </a:r>
                      <a:r>
                        <a:rPr sz="800" dirty="0"/>
                        <a:t> </a:t>
                      </a:r>
                      <a:r>
                        <a:rPr sz="800" dirty="0" err="1"/>
                        <a:t>det</a:t>
                      </a:r>
                      <a:r>
                        <a:rPr sz="800" dirty="0"/>
                        <a:t> at du da </a:t>
                      </a:r>
                      <a:r>
                        <a:rPr sz="800" dirty="0" err="1"/>
                        <a:t>ville</a:t>
                      </a:r>
                      <a:r>
                        <a:rPr sz="800" dirty="0"/>
                        <a:t> </a:t>
                      </a:r>
                      <a:r>
                        <a:rPr sz="800" dirty="0" err="1"/>
                        <a:t>valgt</a:t>
                      </a:r>
                      <a:r>
                        <a:rPr sz="800" dirty="0"/>
                        <a:t> {XX}?</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a:t>78.6</a:t>
                      </a:r>
                      <a:endParaRPr sz="80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78.8</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-0.1</a:t>
                      </a:r>
                      <a:endParaRPr sz="800" dirty="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21"/>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Lojalitet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err="1"/>
                        <a:t>På</a:t>
                      </a:r>
                      <a:r>
                        <a:rPr sz="800" dirty="0"/>
                        <a:t> </a:t>
                      </a:r>
                      <a:r>
                        <a:rPr sz="800" dirty="0" err="1"/>
                        <a:t>hvilken</a:t>
                      </a:r>
                      <a:r>
                        <a:rPr sz="800" dirty="0"/>
                        <a:t> </a:t>
                      </a:r>
                      <a:r>
                        <a:rPr sz="800" dirty="0" err="1"/>
                        <a:t>måte</a:t>
                      </a:r>
                      <a:r>
                        <a:rPr sz="800" dirty="0"/>
                        <a:t> </a:t>
                      </a:r>
                      <a:r>
                        <a:rPr sz="800" dirty="0" err="1"/>
                        <a:t>omtaler</a:t>
                      </a:r>
                      <a:r>
                        <a:rPr sz="800" dirty="0"/>
                        <a:t> du {XX} </a:t>
                      </a:r>
                      <a:r>
                        <a:rPr sz="800" dirty="0" err="1"/>
                        <a:t>til</a:t>
                      </a:r>
                      <a:r>
                        <a:rPr sz="800" dirty="0"/>
                        <a:t> </a:t>
                      </a:r>
                      <a:r>
                        <a:rPr sz="800" dirty="0" err="1"/>
                        <a:t>venner</a:t>
                      </a:r>
                      <a:r>
                        <a:rPr sz="800" dirty="0"/>
                        <a:t> </a:t>
                      </a:r>
                      <a:r>
                        <a:rPr sz="800" dirty="0" err="1"/>
                        <a:t>og</a:t>
                      </a:r>
                      <a:r>
                        <a:rPr sz="800" dirty="0"/>
                        <a:t> </a:t>
                      </a:r>
                      <a:r>
                        <a:rPr sz="800" dirty="0" err="1"/>
                        <a:t>bekjente</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64.4</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68.0</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-3.6</a:t>
                      </a:r>
                      <a:endParaRPr sz="800" dirty="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22"/>
                  </a:ext>
                </a:extLst>
              </a:tr>
              <a:tr h="1602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lang="sv-SE" sz="800" dirty="0"/>
                        <a:t>Lojalitet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a:spcBef>
                          <a:spcPts val="0"/>
                        </a:spcBef>
                        <a:spcAft>
                          <a:spcPts val="0"/>
                        </a:spcAft>
                        <a:buNone/>
                      </a:pPr>
                      <a:r>
                        <a:rPr sz="800" dirty="0" err="1"/>
                        <a:t>Hvor</a:t>
                      </a:r>
                      <a:r>
                        <a:rPr sz="800" dirty="0"/>
                        <a:t> </a:t>
                      </a:r>
                      <a:r>
                        <a:rPr sz="800" dirty="0" err="1"/>
                        <a:t>sannsynlig</a:t>
                      </a:r>
                      <a:r>
                        <a:rPr sz="800" dirty="0"/>
                        <a:t> </a:t>
                      </a:r>
                      <a:r>
                        <a:rPr sz="800" dirty="0" err="1"/>
                        <a:t>er</a:t>
                      </a:r>
                      <a:r>
                        <a:rPr sz="800" dirty="0"/>
                        <a:t> </a:t>
                      </a:r>
                      <a:r>
                        <a:rPr sz="800" dirty="0" err="1"/>
                        <a:t>det</a:t>
                      </a:r>
                      <a:r>
                        <a:rPr sz="800" dirty="0"/>
                        <a:t> at du </a:t>
                      </a:r>
                      <a:r>
                        <a:rPr sz="800" dirty="0" err="1"/>
                        <a:t>ville</a:t>
                      </a:r>
                      <a:r>
                        <a:rPr sz="800" dirty="0"/>
                        <a:t> </a:t>
                      </a:r>
                      <a:r>
                        <a:rPr sz="800" dirty="0" err="1"/>
                        <a:t>anbefalt</a:t>
                      </a:r>
                      <a:r>
                        <a:rPr sz="800" dirty="0"/>
                        <a:t> {XX} </a:t>
                      </a:r>
                      <a:r>
                        <a:rPr sz="800" dirty="0" err="1"/>
                        <a:t>til</a:t>
                      </a:r>
                      <a:r>
                        <a:rPr sz="800" dirty="0"/>
                        <a:t> </a:t>
                      </a:r>
                      <a:r>
                        <a:rPr sz="800" dirty="0" err="1"/>
                        <a:t>venner</a:t>
                      </a:r>
                      <a:r>
                        <a:rPr sz="800" dirty="0"/>
                        <a:t> </a:t>
                      </a:r>
                      <a:r>
                        <a:rPr sz="800" dirty="0" err="1"/>
                        <a:t>og</a:t>
                      </a:r>
                      <a:r>
                        <a:rPr sz="800" dirty="0"/>
                        <a:t> </a:t>
                      </a:r>
                      <a:r>
                        <a:rPr sz="800" dirty="0" err="1"/>
                        <a:t>bekjente</a:t>
                      </a:r>
                      <a:r>
                        <a:rPr sz="800" dirty="0"/>
                        <a:t>?</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66.3</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68.3</a:t>
                      </a:r>
                      <a:endParaRPr sz="800" dirty="0">
                        <a:solidFill>
                          <a:schemeClr val="tx1"/>
                        </a:solidFill>
                        <a:latin typeface="+mj-lt"/>
                        <a:ea typeface="Times New Roman"/>
                        <a:cs typeface="Calibri Light" panose="020F0302020204030204" pitchFamily="34" charset="0"/>
                      </a:endParaRPr>
                    </a:p>
                  </a:txBody>
                  <a:tcPr marL="0" marR="0" marT="0" marB="0" anchor="ct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2700" marR="12700" indent="0" algn="ctr">
                        <a:spcBef>
                          <a:spcPts val="100"/>
                        </a:spcBef>
                        <a:spcAft>
                          <a:spcPts val="100"/>
                        </a:spcAft>
                        <a:buNone/>
                      </a:pPr>
                      <a:r>
                        <a:rPr sz="800" dirty="0"/>
                        <a:t>-2.0</a:t>
                      </a:r>
                      <a:endParaRPr sz="800" dirty="0">
                        <a:solidFill>
                          <a:schemeClr val="tx1"/>
                        </a:solidFill>
                        <a:latin typeface="+mj-lt"/>
                        <a:ea typeface="Times New Roman"/>
                        <a:cs typeface="Calibri Light" panose="020F0302020204030204" pitchFamily="34" charset="0"/>
                      </a:endParaRPr>
                    </a:p>
                  </a:txBody>
                  <a:tcPr marL="0" marR="0" marT="0" marB="0" anchor="ctr"/>
                </a:tc>
                <a:extLst>
                  <a:ext uri="{0D108BD9-81ED-4DB2-BD59-A6C34878D82A}">
                    <a16:rowId xmlns="" xmlns:a16="http://schemas.microsoft.com/office/drawing/2014/main" val="10023"/>
                  </a:ext>
                </a:extLst>
              </a:tr>
            </a:tbl>
          </a:graphicData>
        </a:graphic>
      </p:graphicFrame>
      <p:sp>
        <p:nvSpPr>
          <p:cNvPr id="8" name="Rubrik 1"/>
          <p:cNvSpPr txBox="1">
            <a:spLocks/>
          </p:cNvSpPr>
          <p:nvPr/>
        </p:nvSpPr>
        <p:spPr>
          <a:xfrm>
            <a:off x="2784373" y="111790"/>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Gapanalys {Aktör} </a:t>
            </a:r>
            <a:r>
              <a:rPr lang="sv-SE" sz="1600" dirty="0">
                <a:solidFill>
                  <a:schemeClr val="tx1"/>
                </a:solidFill>
                <a:cs typeface="Calibri Light" panose="020F0302020204030204" pitchFamily="34" charset="0"/>
              </a:rPr>
              <a:t>{BRANSCH} {Segment} {ÅR}</a:t>
            </a:r>
          </a:p>
        </p:txBody>
      </p:sp>
      <p:sp>
        <p:nvSpPr>
          <p:cNvPr id="9" name="Rektangel 8"/>
          <p:cNvSpPr/>
          <p:nvPr/>
        </p:nvSpPr>
        <p:spPr>
          <a:xfrm>
            <a:off x="150801" y="898210"/>
            <a:ext cx="2175377" cy="1615827"/>
          </a:xfrm>
          <a:prstGeom prst="rect">
            <a:avLst/>
          </a:prstGeom>
        </p:spPr>
        <p:txBody>
          <a:bodyPr wrap="square">
            <a:spAutoFit/>
          </a:bodyPr>
          <a:lstStyle/>
          <a:p>
            <a:pPr algn="r"/>
            <a:r>
              <a:rPr lang="sv-SE" sz="900" b="1" dirty="0">
                <a:solidFill>
                  <a:schemeClr val="bg1"/>
                </a:solidFill>
              </a:rPr>
              <a:t>BETYG OCH DIFFERENS PER FRÅGENIVÅ</a:t>
            </a:r>
          </a:p>
          <a:p>
            <a:pPr algn="r"/>
            <a:r>
              <a:rPr lang="sv-SE" sz="900" dirty="0">
                <a:solidFill>
                  <a:schemeClr val="bg1"/>
                </a:solidFill>
              </a:rPr>
              <a:t>I tabellen till höger visas betyg på frågenivå på de frågor som ingår i SKI-modellen samt branschgenomsnittet. Vidare redovisas differensen, där positiva värden innebär att aktören får högre betyg än branschmedel och negativa värden det omvända.</a:t>
            </a:r>
            <a:endParaRPr lang="sv-SE" sz="900" dirty="0">
              <a:solidFill>
                <a:schemeClr val="bg1"/>
              </a:solidFill>
              <a:latin typeface="+mj-lt"/>
            </a:endParaRPr>
          </a:p>
          <a:p>
            <a:pPr algn="r"/>
            <a:r>
              <a:rPr lang="sv-SE" sz="900" dirty="0">
                <a:solidFill>
                  <a:srgbClr val="FFFFFF"/>
                </a:solidFill>
                <a:latin typeface="+mj-lt"/>
              </a:rPr>
              <a:t> </a:t>
            </a:r>
          </a:p>
          <a:p>
            <a:pPr algn="r"/>
            <a:endParaRPr lang="sv-SE" sz="900" dirty="0">
              <a:solidFill>
                <a:schemeClr val="bg1"/>
              </a:solidFill>
              <a:latin typeface="+mj-lt"/>
            </a:endParaRPr>
          </a:p>
          <a:p>
            <a:pPr algn="r"/>
            <a:endParaRPr lang="sv-SE" sz="900" dirty="0">
              <a:solidFill>
                <a:schemeClr val="bg1"/>
              </a:solidFill>
              <a:latin typeface="+mj-lt"/>
            </a:endParaRPr>
          </a:p>
        </p:txBody>
      </p:sp>
    </p:spTree>
    <p:extLst>
      <p:ext uri="{BB962C8B-B14F-4D97-AF65-F5344CB8AC3E}">
        <p14:creationId xmlns:p14="http://schemas.microsoft.com/office/powerpoint/2010/main" val="33048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32" name="Bildobjekt 3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8" name="Rubrik 1"/>
          <p:cNvSpPr txBox="1">
            <a:spLocks/>
          </p:cNvSpPr>
          <p:nvPr/>
        </p:nvSpPr>
        <p:spPr>
          <a:xfrm>
            <a:off x="2784373" y="111790"/>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Gapanalys {Aktör} </a:t>
            </a:r>
            <a:r>
              <a:rPr lang="sv-SE" sz="1600" dirty="0">
                <a:solidFill>
                  <a:schemeClr val="tx1"/>
                </a:solidFill>
                <a:cs typeface="Calibri Light" panose="020F0302020204030204" pitchFamily="34" charset="0"/>
              </a:rPr>
              <a:t>{BRANSCH} {Segment} {ÅR}</a:t>
            </a:r>
          </a:p>
        </p:txBody>
      </p:sp>
      <p:graphicFrame>
        <p:nvGraphicFramePr>
          <p:cNvPr id="95" name="Diagram 94">
            <a:extLst>
              <a:ext uri="{FF2B5EF4-FFF2-40B4-BE49-F238E27FC236}">
                <a16:creationId xmlns="" xmlns:a16="http://schemas.microsoft.com/office/drawing/2014/main" id="{A93C1217-65AD-47B3-93B5-A322F226D45D}"/>
              </a:ext>
            </a:extLst>
          </p:cNvPr>
          <p:cNvGraphicFramePr>
            <a:graphicFrameLocks/>
          </p:cNvGraphicFramePr>
          <p:nvPr>
            <p:extLst>
              <p:ext uri="{D42A27DB-BD31-4B8C-83A1-F6EECF244321}">
                <p14:modId xmlns:p14="http://schemas.microsoft.com/office/powerpoint/2010/main" val="2085983913"/>
              </p:ext>
            </p:extLst>
          </p:nvPr>
        </p:nvGraphicFramePr>
        <p:xfrm>
          <a:off x="2665708" y="697424"/>
          <a:ext cx="6315560" cy="4843220"/>
        </p:xfrm>
        <a:graphic>
          <a:graphicData uri="http://schemas.openxmlformats.org/drawingml/2006/chart">
            <c:chart xmlns:c="http://schemas.openxmlformats.org/drawingml/2006/chart" xmlns:r="http://schemas.openxmlformats.org/officeDocument/2006/relationships" r:id="rId4"/>
          </a:graphicData>
        </a:graphic>
      </p:graphicFrame>
      <p:sp>
        <p:nvSpPr>
          <p:cNvPr id="9" name="Rektangel 8"/>
          <p:cNvSpPr/>
          <p:nvPr/>
        </p:nvSpPr>
        <p:spPr>
          <a:xfrm>
            <a:off x="150801" y="898210"/>
            <a:ext cx="2175377" cy="1615827"/>
          </a:xfrm>
          <a:prstGeom prst="rect">
            <a:avLst/>
          </a:prstGeom>
        </p:spPr>
        <p:txBody>
          <a:bodyPr wrap="square">
            <a:spAutoFit/>
          </a:bodyPr>
          <a:lstStyle/>
          <a:p>
            <a:pPr algn="r"/>
            <a:r>
              <a:rPr lang="sv-SE" sz="900" b="1" dirty="0">
                <a:solidFill>
                  <a:schemeClr val="bg1"/>
                </a:solidFill>
              </a:rPr>
              <a:t>BETYG OCH DIFFERENS PER FRÅGENIVÅ</a:t>
            </a:r>
          </a:p>
          <a:p>
            <a:pPr algn="r"/>
            <a:r>
              <a:rPr lang="sv-SE" sz="900" dirty="0">
                <a:solidFill>
                  <a:schemeClr val="bg1"/>
                </a:solidFill>
              </a:rPr>
              <a:t>I grafen till höger visualiseras differensen mellan aktören i fråga och branschgenomsnittet, där positiva värden innebär att aktören får högre betyg än branschmedel och negativa värden betyder att aktören presterar sämre än branschen som helhet. </a:t>
            </a:r>
          </a:p>
          <a:p>
            <a:pPr algn="r"/>
            <a:r>
              <a:rPr lang="sv-SE" sz="900" dirty="0">
                <a:solidFill>
                  <a:srgbClr val="FFFFFF"/>
                </a:solidFill>
                <a:latin typeface="+mj-lt"/>
              </a:rPr>
              <a:t> </a:t>
            </a:r>
          </a:p>
          <a:p>
            <a:pPr algn="r"/>
            <a:endParaRPr lang="sv-SE" sz="900" dirty="0">
              <a:solidFill>
                <a:schemeClr val="bg1"/>
              </a:solidFill>
              <a:latin typeface="+mj-lt"/>
            </a:endParaRPr>
          </a:p>
          <a:p>
            <a:pPr algn="r"/>
            <a:endParaRPr lang="sv-SE" sz="900" dirty="0">
              <a:solidFill>
                <a:schemeClr val="bg1"/>
              </a:solidFill>
              <a:latin typeface="+mj-lt"/>
            </a:endParaRPr>
          </a:p>
        </p:txBody>
      </p:sp>
    </p:spTree>
    <p:extLst>
      <p:ext uri="{BB962C8B-B14F-4D97-AF65-F5344CB8AC3E}">
        <p14:creationId xmlns:p14="http://schemas.microsoft.com/office/powerpoint/2010/main" val="301924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1" descr="Drivkraftsanalys"/>
          <p:cNvSpPr txBox="1">
            <a:spLocks/>
          </p:cNvSpPr>
          <p:nvPr/>
        </p:nvSpPr>
        <p:spPr>
          <a:xfrm>
            <a:off x="673768" y="2564875"/>
            <a:ext cx="9144000"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r>
              <a:rPr lang="sv-SE" sz="2400" b="1" dirty="0">
                <a:solidFill>
                  <a:schemeClr val="tx1"/>
                </a:solidFill>
                <a:cs typeface="Calibri Light" panose="020F0302020204030204" pitchFamily="34" charset="0"/>
              </a:rPr>
              <a:t>Drivkraftsanalys </a:t>
            </a:r>
            <a:r>
              <a:rPr lang="sv-SE" sz="2400" dirty="0">
                <a:solidFill>
                  <a:schemeClr val="tx1"/>
                </a:solidFill>
                <a:cs typeface="Calibri Light" panose="020F0302020204030204" pitchFamily="34" charset="0"/>
              </a:rPr>
              <a:t>{BRANSCH} {Segment} {ÅR}</a:t>
            </a:r>
          </a:p>
        </p:txBody>
      </p:sp>
    </p:spTree>
    <p:extLst>
      <p:ext uri="{BB962C8B-B14F-4D97-AF65-F5344CB8AC3E}">
        <p14:creationId xmlns:p14="http://schemas.microsoft.com/office/powerpoint/2010/main" val="397361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ktangel 79"/>
          <p:cNvSpPr/>
          <p:nvPr/>
        </p:nvSpPr>
        <p:spPr>
          <a:xfrm>
            <a:off x="595453" y="1150770"/>
            <a:ext cx="7710347" cy="3731083"/>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grpSp>
        <p:nvGrpSpPr>
          <p:cNvPr id="2" name="grp2"/>
          <p:cNvGrpSpPr/>
          <p:nvPr/>
        </p:nvGrpSpPr>
        <p:grpSpPr>
          <a:xfrm>
            <a:off x="440267" y="923637"/>
            <a:ext cx="8246532" cy="4181499"/>
            <a:chOff x="440267" y="923637"/>
            <a:chExt cx="8246532" cy="4181499"/>
          </a:xfrm>
        </p:grpSpPr>
        <p:sp>
          <p:nvSpPr>
            <p:cNvPr id="70" name="rc70"/>
            <p:cNvSpPr/>
            <p:nvPr/>
          </p:nvSpPr>
          <p:spPr>
            <a:xfrm>
              <a:off x="1072278" y="1112123"/>
              <a:ext cx="3695282" cy="3769731"/>
            </a:xfrm>
            <a:prstGeom prst="rect">
              <a:avLst/>
            </a:prstGeom>
            <a:solidFill>
              <a:schemeClr val="accent6">
                <a:lumMod val="40000"/>
                <a:lumOff val="60000"/>
                <a:alpha val="10196"/>
              </a:schemeClr>
            </a:solidFill>
          </p:spPr>
          <p:txBody>
            <a:bodyPr/>
            <a:lstStyle/>
            <a:p>
              <a:endParaRPr dirty="0">
                <a:latin typeface="+mj-lt"/>
              </a:endParaRPr>
            </a:p>
          </p:txBody>
        </p:sp>
        <p:sp>
          <p:nvSpPr>
            <p:cNvPr id="4" name="rc4"/>
            <p:cNvSpPr/>
            <p:nvPr/>
          </p:nvSpPr>
          <p:spPr>
            <a:xfrm>
              <a:off x="440267" y="923637"/>
              <a:ext cx="8246532" cy="4181499"/>
            </a:xfrm>
            <a:prstGeom prst="rect">
              <a:avLst/>
            </a:prstGeom>
          </p:spPr>
          <p:txBody>
            <a:bodyPr/>
            <a:lstStyle/>
            <a:p>
              <a:endParaRPr>
                <a:latin typeface="+mj-lt"/>
              </a:endParaRPr>
            </a:p>
          </p:txBody>
        </p:sp>
        <p:sp>
          <p:nvSpPr>
            <p:cNvPr id="5" name="rc5"/>
            <p:cNvSpPr/>
            <p:nvPr/>
          </p:nvSpPr>
          <p:spPr>
            <a:xfrm>
              <a:off x="475061" y="923637"/>
              <a:ext cx="8211738" cy="4146704"/>
            </a:xfrm>
            <a:prstGeom prst="rect">
              <a:avLst/>
            </a:prstGeom>
          </p:spPr>
          <p:txBody>
            <a:bodyPr/>
            <a:lstStyle/>
            <a:p>
              <a:endParaRPr>
                <a:latin typeface="+mj-lt"/>
              </a:endParaRPr>
            </a:p>
          </p:txBody>
        </p:sp>
        <p:sp>
          <p:nvSpPr>
            <p:cNvPr id="6" name="pl6"/>
            <p:cNvSpPr/>
            <p:nvPr/>
          </p:nvSpPr>
          <p:spPr>
            <a:xfrm>
              <a:off x="982696" y="1489096"/>
              <a:ext cx="388191" cy="0"/>
            </a:xfrm>
            <a:custGeom>
              <a:avLst/>
              <a:gdLst/>
              <a:ahLst/>
              <a:cxnLst/>
              <a:rect l="0" t="0" r="0" b="0"/>
              <a:pathLst>
                <a:path w="388191">
                  <a:moveTo>
                    <a:pt x="388191" y="0"/>
                  </a:moveTo>
                  <a:lnTo>
                    <a:pt x="0" y="0"/>
                  </a:lnTo>
                </a:path>
              </a:pathLst>
            </a:custGeom>
            <a:ln w="12195" cap="flat">
              <a:solidFill>
                <a:srgbClr val="23373B">
                  <a:alpha val="100000"/>
                </a:srgbClr>
              </a:solidFill>
              <a:prstDash val="solid"/>
              <a:round/>
            </a:ln>
          </p:spPr>
          <p:txBody>
            <a:bodyPr/>
            <a:lstStyle/>
            <a:p>
              <a:endParaRPr>
                <a:latin typeface="+mj-lt"/>
              </a:endParaRPr>
            </a:p>
          </p:txBody>
        </p:sp>
        <p:sp>
          <p:nvSpPr>
            <p:cNvPr id="7" name="pl7"/>
            <p:cNvSpPr/>
            <p:nvPr/>
          </p:nvSpPr>
          <p:spPr>
            <a:xfrm>
              <a:off x="848322" y="2393832"/>
              <a:ext cx="522565" cy="0"/>
            </a:xfrm>
            <a:custGeom>
              <a:avLst/>
              <a:gdLst/>
              <a:ahLst/>
              <a:cxnLst/>
              <a:rect l="0" t="0" r="0" b="0"/>
              <a:pathLst>
                <a:path w="522565">
                  <a:moveTo>
                    <a:pt x="522565" y="0"/>
                  </a:moveTo>
                  <a:lnTo>
                    <a:pt x="0" y="0"/>
                  </a:lnTo>
                </a:path>
              </a:pathLst>
            </a:custGeom>
            <a:ln w="12195" cap="flat">
              <a:solidFill>
                <a:srgbClr val="23373B">
                  <a:alpha val="100000"/>
                </a:srgbClr>
              </a:solidFill>
              <a:prstDash val="solid"/>
              <a:round/>
            </a:ln>
          </p:spPr>
          <p:txBody>
            <a:bodyPr/>
            <a:lstStyle/>
            <a:p>
              <a:endParaRPr>
                <a:latin typeface="+mj-lt"/>
              </a:endParaRPr>
            </a:p>
          </p:txBody>
        </p:sp>
        <p:sp>
          <p:nvSpPr>
            <p:cNvPr id="8" name="pl8"/>
            <p:cNvSpPr/>
            <p:nvPr/>
          </p:nvSpPr>
          <p:spPr>
            <a:xfrm>
              <a:off x="982696" y="1489096"/>
              <a:ext cx="0" cy="2827298"/>
            </a:xfrm>
            <a:custGeom>
              <a:avLst/>
              <a:gdLst/>
              <a:ahLst/>
              <a:cxnLst/>
              <a:rect l="0" t="0" r="0" b="0"/>
              <a:pathLst>
                <a:path h="2827298">
                  <a:moveTo>
                    <a:pt x="0" y="0"/>
                  </a:moveTo>
                  <a:lnTo>
                    <a:pt x="0" y="2827298"/>
                  </a:lnTo>
                </a:path>
              </a:pathLst>
            </a:custGeom>
            <a:ln w="12195" cap="flat">
              <a:solidFill>
                <a:srgbClr val="23373B">
                  <a:alpha val="100000"/>
                </a:srgbClr>
              </a:solidFill>
              <a:prstDash val="solid"/>
              <a:round/>
            </a:ln>
          </p:spPr>
          <p:txBody>
            <a:bodyPr/>
            <a:lstStyle/>
            <a:p>
              <a:endParaRPr>
                <a:latin typeface="+mj-lt"/>
              </a:endParaRPr>
            </a:p>
          </p:txBody>
        </p:sp>
        <p:sp>
          <p:nvSpPr>
            <p:cNvPr id="73" name="pl9"/>
            <p:cNvSpPr/>
            <p:nvPr/>
          </p:nvSpPr>
          <p:spPr>
            <a:xfrm>
              <a:off x="848322" y="2393832"/>
              <a:ext cx="0" cy="1828319"/>
            </a:xfrm>
            <a:custGeom>
              <a:avLst/>
              <a:gdLst/>
              <a:ahLst/>
              <a:cxnLst/>
              <a:rect l="0" t="0" r="0" b="0"/>
              <a:pathLst>
                <a:path h="1828319">
                  <a:moveTo>
                    <a:pt x="0" y="0"/>
                  </a:moveTo>
                  <a:lnTo>
                    <a:pt x="0" y="1828319"/>
                  </a:lnTo>
                </a:path>
              </a:pathLst>
            </a:custGeom>
            <a:ln w="12195" cap="flat">
              <a:solidFill>
                <a:srgbClr val="23373B">
                  <a:alpha val="100000"/>
                </a:srgbClr>
              </a:solidFill>
              <a:prstDash val="solid"/>
              <a:round/>
            </a:ln>
          </p:spPr>
          <p:txBody>
            <a:bodyPr/>
            <a:lstStyle/>
            <a:p>
              <a:endParaRPr>
                <a:latin typeface="+mj-lt"/>
              </a:endParaRPr>
            </a:p>
          </p:txBody>
        </p:sp>
        <p:sp>
          <p:nvSpPr>
            <p:cNvPr id="10" name="pl10"/>
            <p:cNvSpPr/>
            <p:nvPr/>
          </p:nvSpPr>
          <p:spPr>
            <a:xfrm>
              <a:off x="1968104" y="1677583"/>
              <a:ext cx="0" cy="527762"/>
            </a:xfrm>
            <a:custGeom>
              <a:avLst/>
              <a:gdLst/>
              <a:ahLst/>
              <a:cxnLst/>
              <a:rect l="0" t="0" r="0" b="0"/>
              <a:pathLst>
                <a:path h="527762">
                  <a:moveTo>
                    <a:pt x="0" y="0"/>
                  </a:moveTo>
                  <a:lnTo>
                    <a:pt x="0" y="527762"/>
                  </a:lnTo>
                </a:path>
              </a:pathLst>
            </a:custGeom>
            <a:ln w="12195" cap="flat">
              <a:solidFill>
                <a:srgbClr val="23373B">
                  <a:alpha val="100000"/>
                </a:srgbClr>
              </a:solidFill>
              <a:prstDash val="solid"/>
              <a:round/>
            </a:ln>
          </p:spPr>
          <p:txBody>
            <a:bodyPr/>
            <a:lstStyle/>
            <a:p>
              <a:endParaRPr>
                <a:latin typeface="+mj-lt"/>
              </a:endParaRPr>
            </a:p>
          </p:txBody>
        </p:sp>
        <p:sp>
          <p:nvSpPr>
            <p:cNvPr id="11" name="pg11"/>
            <p:cNvSpPr/>
            <p:nvPr/>
          </p:nvSpPr>
          <p:spPr>
            <a:xfrm>
              <a:off x="1932104" y="2142991"/>
              <a:ext cx="71999" cy="62353"/>
            </a:xfrm>
            <a:custGeom>
              <a:avLst/>
              <a:gdLst/>
              <a:ahLst/>
              <a:cxnLst/>
              <a:rect l="0" t="0" r="0" b="0"/>
              <a:pathLst>
                <a:path w="71999" h="62353">
                  <a:moveTo>
                    <a:pt x="0" y="0"/>
                  </a:moveTo>
                  <a:lnTo>
                    <a:pt x="35999" y="62353"/>
                  </a:lnTo>
                  <a:lnTo>
                    <a:pt x="71999"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12" name="pl12"/>
            <p:cNvSpPr/>
            <p:nvPr/>
          </p:nvSpPr>
          <p:spPr>
            <a:xfrm>
              <a:off x="982696" y="3336265"/>
              <a:ext cx="388191" cy="0"/>
            </a:xfrm>
            <a:custGeom>
              <a:avLst/>
              <a:gdLst/>
              <a:ahLst/>
              <a:cxnLst/>
              <a:rect l="0" t="0" r="0" b="0"/>
              <a:pathLst>
                <a:path w="388191">
                  <a:moveTo>
                    <a:pt x="0" y="0"/>
                  </a:moveTo>
                  <a:lnTo>
                    <a:pt x="388191" y="0"/>
                  </a:lnTo>
                </a:path>
              </a:pathLst>
            </a:custGeom>
            <a:ln w="12195" cap="flat">
              <a:solidFill>
                <a:srgbClr val="23373B">
                  <a:alpha val="100000"/>
                </a:srgbClr>
              </a:solidFill>
              <a:prstDash val="solid"/>
              <a:round/>
            </a:ln>
          </p:spPr>
          <p:txBody>
            <a:bodyPr/>
            <a:lstStyle/>
            <a:p>
              <a:endParaRPr>
                <a:latin typeface="+mj-lt"/>
              </a:endParaRPr>
            </a:p>
          </p:txBody>
        </p:sp>
        <p:sp>
          <p:nvSpPr>
            <p:cNvPr id="13" name="pg13"/>
            <p:cNvSpPr/>
            <p:nvPr/>
          </p:nvSpPr>
          <p:spPr>
            <a:xfrm>
              <a:off x="1308533" y="3300265"/>
              <a:ext cx="62353" cy="71999"/>
            </a:xfrm>
            <a:custGeom>
              <a:avLst/>
              <a:gdLst/>
              <a:ahLst/>
              <a:cxnLst/>
              <a:rect l="0" t="0" r="0" b="0"/>
              <a:pathLst>
                <a:path w="62353" h="71999">
                  <a:moveTo>
                    <a:pt x="0" y="71999"/>
                  </a:moveTo>
                  <a:lnTo>
                    <a:pt x="62353" y="35999"/>
                  </a:lnTo>
                  <a:lnTo>
                    <a:pt x="0"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14" name="pl14"/>
            <p:cNvSpPr/>
            <p:nvPr/>
          </p:nvSpPr>
          <p:spPr>
            <a:xfrm>
              <a:off x="982696" y="4316395"/>
              <a:ext cx="388191" cy="0"/>
            </a:xfrm>
            <a:custGeom>
              <a:avLst/>
              <a:gdLst/>
              <a:ahLst/>
              <a:cxnLst/>
              <a:rect l="0" t="0" r="0" b="0"/>
              <a:pathLst>
                <a:path w="388191">
                  <a:moveTo>
                    <a:pt x="0" y="0"/>
                  </a:moveTo>
                  <a:lnTo>
                    <a:pt x="388191" y="0"/>
                  </a:lnTo>
                </a:path>
              </a:pathLst>
            </a:custGeom>
            <a:ln w="12195" cap="flat">
              <a:solidFill>
                <a:srgbClr val="23373B">
                  <a:alpha val="100000"/>
                </a:srgbClr>
              </a:solidFill>
              <a:prstDash val="solid"/>
              <a:round/>
            </a:ln>
          </p:spPr>
          <p:txBody>
            <a:bodyPr/>
            <a:lstStyle/>
            <a:p>
              <a:endParaRPr>
                <a:latin typeface="+mj-lt"/>
              </a:endParaRPr>
            </a:p>
          </p:txBody>
        </p:sp>
        <p:sp>
          <p:nvSpPr>
            <p:cNvPr id="15" name="pg15"/>
            <p:cNvSpPr/>
            <p:nvPr/>
          </p:nvSpPr>
          <p:spPr>
            <a:xfrm>
              <a:off x="1308533" y="4280395"/>
              <a:ext cx="62353" cy="71999"/>
            </a:xfrm>
            <a:custGeom>
              <a:avLst/>
              <a:gdLst/>
              <a:ahLst/>
              <a:cxnLst/>
              <a:rect l="0" t="0" r="0" b="0"/>
              <a:pathLst>
                <a:path w="62353" h="71999">
                  <a:moveTo>
                    <a:pt x="0" y="71999"/>
                  </a:moveTo>
                  <a:lnTo>
                    <a:pt x="62353" y="35999"/>
                  </a:lnTo>
                  <a:lnTo>
                    <a:pt x="0"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16" name="pl16"/>
            <p:cNvSpPr/>
            <p:nvPr/>
          </p:nvSpPr>
          <p:spPr>
            <a:xfrm>
              <a:off x="1968104" y="2582318"/>
              <a:ext cx="0" cy="565459"/>
            </a:xfrm>
            <a:custGeom>
              <a:avLst/>
              <a:gdLst/>
              <a:ahLst/>
              <a:cxnLst/>
              <a:rect l="0" t="0" r="0" b="0"/>
              <a:pathLst>
                <a:path h="565459">
                  <a:moveTo>
                    <a:pt x="0" y="0"/>
                  </a:moveTo>
                  <a:lnTo>
                    <a:pt x="0" y="565459"/>
                  </a:lnTo>
                </a:path>
              </a:pathLst>
            </a:custGeom>
            <a:ln w="12195" cap="flat">
              <a:solidFill>
                <a:srgbClr val="23373B">
                  <a:alpha val="100000"/>
                </a:srgbClr>
              </a:solidFill>
              <a:prstDash val="solid"/>
              <a:round/>
            </a:ln>
          </p:spPr>
          <p:txBody>
            <a:bodyPr/>
            <a:lstStyle/>
            <a:p>
              <a:endParaRPr>
                <a:latin typeface="+mj-lt"/>
              </a:endParaRPr>
            </a:p>
          </p:txBody>
        </p:sp>
        <p:sp>
          <p:nvSpPr>
            <p:cNvPr id="17" name="pg17"/>
            <p:cNvSpPr/>
            <p:nvPr/>
          </p:nvSpPr>
          <p:spPr>
            <a:xfrm>
              <a:off x="1932104" y="3085424"/>
              <a:ext cx="71999" cy="62353"/>
            </a:xfrm>
            <a:custGeom>
              <a:avLst/>
              <a:gdLst/>
              <a:ahLst/>
              <a:cxnLst/>
              <a:rect l="0" t="0" r="0" b="0"/>
              <a:pathLst>
                <a:path w="71999" h="62353">
                  <a:moveTo>
                    <a:pt x="0" y="0"/>
                  </a:moveTo>
                  <a:lnTo>
                    <a:pt x="35999" y="62353"/>
                  </a:lnTo>
                  <a:lnTo>
                    <a:pt x="71999"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18" name="pl18"/>
            <p:cNvSpPr/>
            <p:nvPr/>
          </p:nvSpPr>
          <p:spPr>
            <a:xfrm>
              <a:off x="848322" y="4222151"/>
              <a:ext cx="522565" cy="0"/>
            </a:xfrm>
            <a:custGeom>
              <a:avLst/>
              <a:gdLst/>
              <a:ahLst/>
              <a:cxnLst/>
              <a:rect l="0" t="0" r="0" b="0"/>
              <a:pathLst>
                <a:path w="522565">
                  <a:moveTo>
                    <a:pt x="0" y="0"/>
                  </a:moveTo>
                  <a:lnTo>
                    <a:pt x="522565" y="0"/>
                  </a:lnTo>
                </a:path>
              </a:pathLst>
            </a:custGeom>
            <a:ln w="12195" cap="flat">
              <a:solidFill>
                <a:srgbClr val="23373B">
                  <a:alpha val="100000"/>
                </a:srgbClr>
              </a:solidFill>
              <a:prstDash val="solid"/>
              <a:round/>
            </a:ln>
          </p:spPr>
          <p:txBody>
            <a:bodyPr/>
            <a:lstStyle/>
            <a:p>
              <a:endParaRPr>
                <a:latin typeface="+mj-lt"/>
              </a:endParaRPr>
            </a:p>
          </p:txBody>
        </p:sp>
        <p:sp>
          <p:nvSpPr>
            <p:cNvPr id="19" name="pg19"/>
            <p:cNvSpPr/>
            <p:nvPr/>
          </p:nvSpPr>
          <p:spPr>
            <a:xfrm>
              <a:off x="1308533" y="4186151"/>
              <a:ext cx="62353" cy="71999"/>
            </a:xfrm>
            <a:custGeom>
              <a:avLst/>
              <a:gdLst/>
              <a:ahLst/>
              <a:cxnLst/>
              <a:rect l="0" t="0" r="0" b="0"/>
              <a:pathLst>
                <a:path w="62353" h="71999">
                  <a:moveTo>
                    <a:pt x="0" y="71999"/>
                  </a:moveTo>
                  <a:lnTo>
                    <a:pt x="62353" y="35999"/>
                  </a:lnTo>
                  <a:lnTo>
                    <a:pt x="0"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20" name="pl20"/>
            <p:cNvSpPr/>
            <p:nvPr/>
          </p:nvSpPr>
          <p:spPr>
            <a:xfrm>
              <a:off x="1968104" y="3524751"/>
              <a:ext cx="0" cy="565459"/>
            </a:xfrm>
            <a:custGeom>
              <a:avLst/>
              <a:gdLst/>
              <a:ahLst/>
              <a:cxnLst/>
              <a:rect l="0" t="0" r="0" b="0"/>
              <a:pathLst>
                <a:path h="565459">
                  <a:moveTo>
                    <a:pt x="0" y="0"/>
                  </a:moveTo>
                  <a:lnTo>
                    <a:pt x="0" y="565459"/>
                  </a:lnTo>
                </a:path>
              </a:pathLst>
            </a:custGeom>
            <a:ln w="12195" cap="flat">
              <a:solidFill>
                <a:srgbClr val="23373B">
                  <a:alpha val="100000"/>
                </a:srgbClr>
              </a:solidFill>
              <a:prstDash val="solid"/>
              <a:round/>
            </a:ln>
          </p:spPr>
          <p:txBody>
            <a:bodyPr/>
            <a:lstStyle/>
            <a:p>
              <a:endParaRPr>
                <a:latin typeface="+mj-lt"/>
              </a:endParaRPr>
            </a:p>
          </p:txBody>
        </p:sp>
        <p:sp>
          <p:nvSpPr>
            <p:cNvPr id="21" name="pg21"/>
            <p:cNvSpPr/>
            <p:nvPr/>
          </p:nvSpPr>
          <p:spPr>
            <a:xfrm>
              <a:off x="1932104" y="4027857"/>
              <a:ext cx="71999" cy="62353"/>
            </a:xfrm>
            <a:custGeom>
              <a:avLst/>
              <a:gdLst/>
              <a:ahLst/>
              <a:cxnLst/>
              <a:rect l="0" t="0" r="0" b="0"/>
              <a:pathLst>
                <a:path w="71999" h="62353">
                  <a:moveTo>
                    <a:pt x="0" y="0"/>
                  </a:moveTo>
                  <a:lnTo>
                    <a:pt x="35999" y="62353"/>
                  </a:lnTo>
                  <a:lnTo>
                    <a:pt x="71999"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22" name="pl22"/>
            <p:cNvSpPr/>
            <p:nvPr/>
          </p:nvSpPr>
          <p:spPr>
            <a:xfrm>
              <a:off x="2565322" y="2582318"/>
              <a:ext cx="671869" cy="753946"/>
            </a:xfrm>
            <a:custGeom>
              <a:avLst/>
              <a:gdLst/>
              <a:ahLst/>
              <a:cxnLst/>
              <a:rect l="0" t="0" r="0" b="0"/>
              <a:pathLst>
                <a:path w="671869" h="753946">
                  <a:moveTo>
                    <a:pt x="0" y="753946"/>
                  </a:moveTo>
                  <a:lnTo>
                    <a:pt x="671869" y="0"/>
                  </a:lnTo>
                </a:path>
              </a:pathLst>
            </a:custGeom>
            <a:ln w="12195" cap="flat">
              <a:solidFill>
                <a:srgbClr val="23373B">
                  <a:alpha val="100000"/>
                </a:srgbClr>
              </a:solidFill>
              <a:prstDash val="solid"/>
              <a:round/>
            </a:ln>
          </p:spPr>
          <p:txBody>
            <a:bodyPr/>
            <a:lstStyle/>
            <a:p>
              <a:endParaRPr>
                <a:latin typeface="+mj-lt"/>
              </a:endParaRPr>
            </a:p>
          </p:txBody>
        </p:sp>
        <p:sp>
          <p:nvSpPr>
            <p:cNvPr id="23" name="pg23"/>
            <p:cNvSpPr/>
            <p:nvPr/>
          </p:nvSpPr>
          <p:spPr>
            <a:xfrm>
              <a:off x="3168830" y="2582318"/>
              <a:ext cx="68360" cy="70502"/>
            </a:xfrm>
            <a:custGeom>
              <a:avLst/>
              <a:gdLst/>
              <a:ahLst/>
              <a:cxnLst/>
              <a:rect l="0" t="0" r="0" b="0"/>
              <a:pathLst>
                <a:path w="68360" h="70502">
                  <a:moveTo>
                    <a:pt x="53753" y="70502"/>
                  </a:moveTo>
                  <a:lnTo>
                    <a:pt x="68360" y="0"/>
                  </a:lnTo>
                  <a:lnTo>
                    <a:pt x="0" y="2260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24" name="pl24"/>
            <p:cNvSpPr/>
            <p:nvPr/>
          </p:nvSpPr>
          <p:spPr>
            <a:xfrm>
              <a:off x="2565322" y="2774575"/>
              <a:ext cx="1261621" cy="1504122"/>
            </a:xfrm>
            <a:custGeom>
              <a:avLst/>
              <a:gdLst/>
              <a:ahLst/>
              <a:cxnLst/>
              <a:rect l="0" t="0" r="0" b="0"/>
              <a:pathLst>
                <a:path w="1261621" h="1504122">
                  <a:moveTo>
                    <a:pt x="0" y="1504122"/>
                  </a:moveTo>
                  <a:lnTo>
                    <a:pt x="1261621" y="0"/>
                  </a:lnTo>
                </a:path>
              </a:pathLst>
            </a:custGeom>
            <a:ln w="12195" cap="flat">
              <a:solidFill>
                <a:srgbClr val="23373B">
                  <a:alpha val="100000"/>
                </a:srgbClr>
              </a:solidFill>
              <a:prstDash val="solid"/>
              <a:round/>
            </a:ln>
          </p:spPr>
          <p:txBody>
            <a:bodyPr/>
            <a:lstStyle/>
            <a:p>
              <a:endParaRPr>
                <a:latin typeface="+mj-lt"/>
              </a:endParaRPr>
            </a:p>
          </p:txBody>
        </p:sp>
        <p:sp>
          <p:nvSpPr>
            <p:cNvPr id="25" name="pg25"/>
            <p:cNvSpPr/>
            <p:nvPr/>
          </p:nvSpPr>
          <p:spPr>
            <a:xfrm>
              <a:off x="3759290" y="2774575"/>
              <a:ext cx="67653" cy="70908"/>
            </a:xfrm>
            <a:custGeom>
              <a:avLst/>
              <a:gdLst/>
              <a:ahLst/>
              <a:cxnLst/>
              <a:rect l="0" t="0" r="0" b="0"/>
              <a:pathLst>
                <a:path w="67653" h="70908">
                  <a:moveTo>
                    <a:pt x="55163" y="70908"/>
                  </a:moveTo>
                  <a:lnTo>
                    <a:pt x="67653" y="0"/>
                  </a:lnTo>
                  <a:lnTo>
                    <a:pt x="0" y="24638"/>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26" name="pl26"/>
            <p:cNvSpPr/>
            <p:nvPr/>
          </p:nvSpPr>
          <p:spPr>
            <a:xfrm>
              <a:off x="2565322" y="1489096"/>
              <a:ext cx="3127925" cy="900965"/>
            </a:xfrm>
            <a:custGeom>
              <a:avLst/>
              <a:gdLst/>
              <a:ahLst/>
              <a:cxnLst/>
              <a:rect l="0" t="0" r="0" b="0"/>
              <a:pathLst>
                <a:path w="3127925" h="900965">
                  <a:moveTo>
                    <a:pt x="0" y="0"/>
                  </a:moveTo>
                  <a:lnTo>
                    <a:pt x="3127925" y="900965"/>
                  </a:lnTo>
                </a:path>
              </a:pathLst>
            </a:custGeom>
            <a:ln w="12195" cap="flat">
              <a:solidFill>
                <a:srgbClr val="23373B">
                  <a:alpha val="100000"/>
                </a:srgbClr>
              </a:solidFill>
              <a:prstDash val="solid"/>
              <a:round/>
            </a:ln>
          </p:spPr>
          <p:txBody>
            <a:bodyPr/>
            <a:lstStyle/>
            <a:p>
              <a:endParaRPr>
                <a:latin typeface="+mj-lt"/>
              </a:endParaRPr>
            </a:p>
          </p:txBody>
        </p:sp>
        <p:sp>
          <p:nvSpPr>
            <p:cNvPr id="27" name="pg27"/>
            <p:cNvSpPr/>
            <p:nvPr/>
          </p:nvSpPr>
          <p:spPr>
            <a:xfrm>
              <a:off x="5623366" y="2338210"/>
              <a:ext cx="69882" cy="69187"/>
            </a:xfrm>
            <a:custGeom>
              <a:avLst/>
              <a:gdLst/>
              <a:ahLst/>
              <a:cxnLst/>
              <a:rect l="0" t="0" r="0" b="0"/>
              <a:pathLst>
                <a:path w="69882" h="69187">
                  <a:moveTo>
                    <a:pt x="0" y="69187"/>
                  </a:moveTo>
                  <a:lnTo>
                    <a:pt x="69882" y="51852"/>
                  </a:lnTo>
                  <a:lnTo>
                    <a:pt x="19928"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28" name="pl28"/>
            <p:cNvSpPr/>
            <p:nvPr/>
          </p:nvSpPr>
          <p:spPr>
            <a:xfrm>
              <a:off x="2565322" y="2582318"/>
              <a:ext cx="2538173" cy="753946"/>
            </a:xfrm>
            <a:custGeom>
              <a:avLst/>
              <a:gdLst/>
              <a:ahLst/>
              <a:cxnLst/>
              <a:rect l="0" t="0" r="0" b="0"/>
              <a:pathLst>
                <a:path w="2538173" h="753946">
                  <a:moveTo>
                    <a:pt x="0" y="753946"/>
                  </a:moveTo>
                  <a:lnTo>
                    <a:pt x="2538173" y="0"/>
                  </a:lnTo>
                </a:path>
              </a:pathLst>
            </a:custGeom>
            <a:ln w="12195" cap="flat">
              <a:solidFill>
                <a:srgbClr val="23373B">
                  <a:alpha val="100000"/>
                </a:srgbClr>
              </a:solidFill>
              <a:prstDash val="solid"/>
              <a:round/>
            </a:ln>
          </p:spPr>
          <p:txBody>
            <a:bodyPr/>
            <a:lstStyle/>
            <a:p>
              <a:endParaRPr>
                <a:latin typeface="+mj-lt"/>
              </a:endParaRPr>
            </a:p>
          </p:txBody>
        </p:sp>
        <p:sp>
          <p:nvSpPr>
            <p:cNvPr id="29" name="pg29"/>
            <p:cNvSpPr/>
            <p:nvPr/>
          </p:nvSpPr>
          <p:spPr>
            <a:xfrm>
              <a:off x="5033472" y="2565564"/>
              <a:ext cx="70023" cy="69019"/>
            </a:xfrm>
            <a:custGeom>
              <a:avLst/>
              <a:gdLst/>
              <a:ahLst/>
              <a:cxnLst/>
              <a:rect l="0" t="0" r="0" b="0"/>
              <a:pathLst>
                <a:path w="70023" h="69019">
                  <a:moveTo>
                    <a:pt x="20501" y="69019"/>
                  </a:moveTo>
                  <a:lnTo>
                    <a:pt x="70023" y="16754"/>
                  </a:lnTo>
                  <a:lnTo>
                    <a:pt x="0"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30" name="pl30"/>
            <p:cNvSpPr/>
            <p:nvPr/>
          </p:nvSpPr>
          <p:spPr>
            <a:xfrm>
              <a:off x="2565322" y="2774575"/>
              <a:ext cx="3127925" cy="1504122"/>
            </a:xfrm>
            <a:custGeom>
              <a:avLst/>
              <a:gdLst/>
              <a:ahLst/>
              <a:cxnLst/>
              <a:rect l="0" t="0" r="0" b="0"/>
              <a:pathLst>
                <a:path w="3127925" h="1504122">
                  <a:moveTo>
                    <a:pt x="0" y="1504122"/>
                  </a:moveTo>
                  <a:lnTo>
                    <a:pt x="3127925" y="0"/>
                  </a:lnTo>
                </a:path>
              </a:pathLst>
            </a:custGeom>
            <a:ln w="12195" cap="flat">
              <a:solidFill>
                <a:srgbClr val="23373B">
                  <a:alpha val="100000"/>
                </a:srgbClr>
              </a:solidFill>
              <a:prstDash val="solid"/>
              <a:round/>
            </a:ln>
          </p:spPr>
          <p:txBody>
            <a:bodyPr/>
            <a:lstStyle/>
            <a:p>
              <a:endParaRPr>
                <a:latin typeface="+mj-lt"/>
              </a:endParaRPr>
            </a:p>
          </p:txBody>
        </p:sp>
        <p:sp>
          <p:nvSpPr>
            <p:cNvPr id="31" name="pg31"/>
            <p:cNvSpPr/>
            <p:nvPr/>
          </p:nvSpPr>
          <p:spPr>
            <a:xfrm>
              <a:off x="5621452" y="2769153"/>
              <a:ext cx="71795" cy="64887"/>
            </a:xfrm>
            <a:custGeom>
              <a:avLst/>
              <a:gdLst/>
              <a:ahLst/>
              <a:cxnLst/>
              <a:rect l="0" t="0" r="0" b="0"/>
              <a:pathLst>
                <a:path w="71795" h="64887">
                  <a:moveTo>
                    <a:pt x="31202" y="64887"/>
                  </a:moveTo>
                  <a:lnTo>
                    <a:pt x="71795" y="5421"/>
                  </a:lnTo>
                  <a:lnTo>
                    <a:pt x="0"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32" name="pl32"/>
            <p:cNvSpPr/>
            <p:nvPr/>
          </p:nvSpPr>
          <p:spPr>
            <a:xfrm>
              <a:off x="4431626" y="2582318"/>
              <a:ext cx="671869" cy="0"/>
            </a:xfrm>
            <a:custGeom>
              <a:avLst/>
              <a:gdLst/>
              <a:ahLst/>
              <a:cxnLst/>
              <a:rect l="0" t="0" r="0" b="0"/>
              <a:pathLst>
                <a:path w="671869">
                  <a:moveTo>
                    <a:pt x="0" y="0"/>
                  </a:moveTo>
                  <a:lnTo>
                    <a:pt x="671869" y="0"/>
                  </a:lnTo>
                </a:path>
              </a:pathLst>
            </a:custGeom>
            <a:ln w="12195" cap="flat">
              <a:solidFill>
                <a:srgbClr val="23373B">
                  <a:alpha val="100000"/>
                </a:srgbClr>
              </a:solidFill>
              <a:prstDash val="solid"/>
              <a:round/>
            </a:ln>
          </p:spPr>
          <p:txBody>
            <a:bodyPr/>
            <a:lstStyle/>
            <a:p>
              <a:endParaRPr>
                <a:latin typeface="+mj-lt"/>
              </a:endParaRPr>
            </a:p>
          </p:txBody>
        </p:sp>
        <p:sp>
          <p:nvSpPr>
            <p:cNvPr id="33" name="pg33"/>
            <p:cNvSpPr/>
            <p:nvPr/>
          </p:nvSpPr>
          <p:spPr>
            <a:xfrm>
              <a:off x="5041142" y="2546318"/>
              <a:ext cx="62353" cy="71999"/>
            </a:xfrm>
            <a:custGeom>
              <a:avLst/>
              <a:gdLst/>
              <a:ahLst/>
              <a:cxnLst/>
              <a:rect l="0" t="0" r="0" b="0"/>
              <a:pathLst>
                <a:path w="62353" h="71999">
                  <a:moveTo>
                    <a:pt x="0" y="71999"/>
                  </a:moveTo>
                  <a:lnTo>
                    <a:pt x="62353" y="35999"/>
                  </a:lnTo>
                  <a:lnTo>
                    <a:pt x="0"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34" name="pl34"/>
            <p:cNvSpPr/>
            <p:nvPr/>
          </p:nvSpPr>
          <p:spPr>
            <a:xfrm>
              <a:off x="6297930" y="2582318"/>
              <a:ext cx="671869" cy="0"/>
            </a:xfrm>
            <a:custGeom>
              <a:avLst/>
              <a:gdLst/>
              <a:ahLst/>
              <a:cxnLst/>
              <a:rect l="0" t="0" r="0" b="0"/>
              <a:pathLst>
                <a:path w="671869">
                  <a:moveTo>
                    <a:pt x="0" y="0"/>
                  </a:moveTo>
                  <a:lnTo>
                    <a:pt x="671869" y="0"/>
                  </a:lnTo>
                </a:path>
              </a:pathLst>
            </a:custGeom>
            <a:ln w="12195" cap="flat">
              <a:solidFill>
                <a:srgbClr val="23373B">
                  <a:alpha val="100000"/>
                </a:srgbClr>
              </a:solidFill>
              <a:prstDash val="solid"/>
              <a:round/>
            </a:ln>
          </p:spPr>
          <p:txBody>
            <a:bodyPr/>
            <a:lstStyle/>
            <a:p>
              <a:endParaRPr>
                <a:latin typeface="+mj-lt"/>
              </a:endParaRPr>
            </a:p>
          </p:txBody>
        </p:sp>
        <p:sp>
          <p:nvSpPr>
            <p:cNvPr id="35" name="pg35"/>
            <p:cNvSpPr/>
            <p:nvPr/>
          </p:nvSpPr>
          <p:spPr>
            <a:xfrm>
              <a:off x="6907446" y="2546318"/>
              <a:ext cx="62353" cy="71999"/>
            </a:xfrm>
            <a:custGeom>
              <a:avLst/>
              <a:gdLst/>
              <a:ahLst/>
              <a:cxnLst/>
              <a:rect l="0" t="0" r="0" b="0"/>
              <a:pathLst>
                <a:path w="62353" h="71999">
                  <a:moveTo>
                    <a:pt x="0" y="71999"/>
                  </a:moveTo>
                  <a:lnTo>
                    <a:pt x="62353" y="35999"/>
                  </a:lnTo>
                  <a:lnTo>
                    <a:pt x="0" y="0"/>
                  </a:lnTo>
                  <a:close/>
                </a:path>
              </a:pathLst>
            </a:custGeom>
            <a:solidFill>
              <a:srgbClr val="23373B">
                <a:alpha val="100000"/>
              </a:srgbClr>
            </a:solidFill>
            <a:ln w="12195" cap="flat">
              <a:solidFill>
                <a:srgbClr val="23373B">
                  <a:alpha val="100000"/>
                </a:srgbClr>
              </a:solidFill>
              <a:prstDash val="solid"/>
              <a:round/>
            </a:ln>
          </p:spPr>
          <p:txBody>
            <a:bodyPr/>
            <a:lstStyle/>
            <a:p>
              <a:endParaRPr>
                <a:latin typeface="+mj-lt"/>
              </a:endParaRPr>
            </a:p>
          </p:txBody>
        </p:sp>
        <p:sp>
          <p:nvSpPr>
            <p:cNvPr id="36" name="tx36"/>
            <p:cNvSpPr/>
            <p:nvPr/>
          </p:nvSpPr>
          <p:spPr>
            <a:xfrm>
              <a:off x="2058637" y="1905205"/>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a:latin typeface="+mj-lt"/>
                  <a:cs typeface="Calibri"/>
                </a:rPr>
                <a:t>Image&gt;</a:t>
              </a:r>
              <a:r>
                <a:rPr lang="sv-SE" sz="853" dirty="0" err="1">
                  <a:latin typeface="+mj-lt"/>
                  <a:cs typeface="Calibri"/>
                </a:rPr>
                <a:t>Expect</a:t>
              </a:r>
              <a:endParaRPr sz="853" dirty="0">
                <a:latin typeface="+mj-lt"/>
                <a:cs typeface="Calibri"/>
              </a:endParaRPr>
            </a:p>
          </p:txBody>
        </p:sp>
        <p:sp>
          <p:nvSpPr>
            <p:cNvPr id="37" name="tx37"/>
            <p:cNvSpPr/>
            <p:nvPr/>
          </p:nvSpPr>
          <p:spPr>
            <a:xfrm>
              <a:off x="1125484" y="3205763"/>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a:latin typeface="+mj-lt"/>
                  <a:cs typeface="Calibri"/>
                </a:rPr>
                <a:t>Image&gt;</a:t>
              </a:r>
              <a:r>
                <a:rPr lang="sv-SE" sz="853" dirty="0" err="1">
                  <a:latin typeface="+mj-lt"/>
                  <a:cs typeface="Calibri"/>
                </a:rPr>
                <a:t>ProdQ</a:t>
              </a:r>
              <a:endParaRPr sz="853" dirty="0">
                <a:latin typeface="+mj-lt"/>
                <a:cs typeface="Calibri"/>
              </a:endParaRPr>
            </a:p>
          </p:txBody>
        </p:sp>
        <p:sp>
          <p:nvSpPr>
            <p:cNvPr id="38" name="tx38"/>
            <p:cNvSpPr/>
            <p:nvPr/>
          </p:nvSpPr>
          <p:spPr>
            <a:xfrm>
              <a:off x="1125484" y="4355531"/>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a:latin typeface="+mj-lt"/>
                  <a:cs typeface="Calibri"/>
                </a:rPr>
                <a:t>Image&gt;</a:t>
              </a:r>
              <a:r>
                <a:rPr lang="sv-SE" sz="853" dirty="0" err="1">
                  <a:latin typeface="+mj-lt"/>
                  <a:cs typeface="Calibri"/>
                </a:rPr>
                <a:t>ServQ</a:t>
              </a:r>
              <a:endParaRPr sz="853" dirty="0">
                <a:latin typeface="+mj-lt"/>
                <a:cs typeface="Calibri"/>
              </a:endParaRPr>
            </a:p>
          </p:txBody>
        </p:sp>
        <p:sp>
          <p:nvSpPr>
            <p:cNvPr id="39" name="tx39"/>
            <p:cNvSpPr/>
            <p:nvPr/>
          </p:nvSpPr>
          <p:spPr>
            <a:xfrm>
              <a:off x="4410180" y="1905205"/>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a:latin typeface="+mj-lt"/>
                  <a:cs typeface="Calibri"/>
                </a:rPr>
                <a:t>Image&gt;EPSI</a:t>
              </a:r>
              <a:endParaRPr sz="853" dirty="0">
                <a:latin typeface="+mj-lt"/>
                <a:cs typeface="Calibri"/>
              </a:endParaRPr>
            </a:p>
          </p:txBody>
        </p:sp>
        <p:sp>
          <p:nvSpPr>
            <p:cNvPr id="40" name="tx40"/>
            <p:cNvSpPr/>
            <p:nvPr/>
          </p:nvSpPr>
          <p:spPr>
            <a:xfrm>
              <a:off x="2058637" y="2828790"/>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Expect</a:t>
              </a:r>
              <a:r>
                <a:rPr lang="sv-SE" sz="853" dirty="0">
                  <a:latin typeface="+mj-lt"/>
                  <a:cs typeface="Calibri"/>
                </a:rPr>
                <a:t>&gt;</a:t>
              </a:r>
              <a:r>
                <a:rPr lang="sv-SE" sz="853" dirty="0" err="1">
                  <a:latin typeface="+mj-lt"/>
                  <a:cs typeface="Calibri"/>
                </a:rPr>
                <a:t>ProdQ</a:t>
              </a:r>
              <a:endParaRPr sz="853" dirty="0">
                <a:latin typeface="+mj-lt"/>
                <a:cs typeface="Calibri"/>
              </a:endParaRPr>
            </a:p>
          </p:txBody>
        </p:sp>
        <p:sp>
          <p:nvSpPr>
            <p:cNvPr id="41" name="tx41"/>
            <p:cNvSpPr/>
            <p:nvPr/>
          </p:nvSpPr>
          <p:spPr>
            <a:xfrm>
              <a:off x="1125484" y="4125577"/>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Expect</a:t>
              </a:r>
              <a:r>
                <a:rPr lang="sv-SE" sz="853" dirty="0">
                  <a:latin typeface="+mj-lt"/>
                  <a:cs typeface="Calibri"/>
                </a:rPr>
                <a:t>&gt;</a:t>
              </a:r>
              <a:r>
                <a:rPr lang="sv-SE" sz="853" dirty="0" err="1">
                  <a:latin typeface="+mj-lt"/>
                  <a:cs typeface="Calibri"/>
                </a:rPr>
                <a:t>ServQ</a:t>
              </a:r>
              <a:endParaRPr sz="853" dirty="0">
                <a:latin typeface="+mj-lt"/>
                <a:cs typeface="Calibri"/>
              </a:endParaRPr>
            </a:p>
          </p:txBody>
        </p:sp>
        <p:sp>
          <p:nvSpPr>
            <p:cNvPr id="42" name="tx42"/>
            <p:cNvSpPr/>
            <p:nvPr/>
          </p:nvSpPr>
          <p:spPr>
            <a:xfrm>
              <a:off x="2058637" y="3771222"/>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ProdQ</a:t>
              </a:r>
              <a:r>
                <a:rPr lang="sv-SE" sz="853" dirty="0">
                  <a:latin typeface="+mj-lt"/>
                  <a:cs typeface="Calibri"/>
                </a:rPr>
                <a:t>&gt;</a:t>
              </a:r>
              <a:r>
                <a:rPr lang="sv-SE" sz="853" dirty="0" err="1">
                  <a:latin typeface="+mj-lt"/>
                  <a:cs typeface="Calibri"/>
                </a:rPr>
                <a:t>ServQ</a:t>
              </a:r>
              <a:endParaRPr sz="853" dirty="0">
                <a:latin typeface="+mj-lt"/>
                <a:cs typeface="Calibri"/>
              </a:endParaRPr>
            </a:p>
          </p:txBody>
        </p:sp>
        <p:sp>
          <p:nvSpPr>
            <p:cNvPr id="43" name="tx43"/>
            <p:cNvSpPr/>
            <p:nvPr/>
          </p:nvSpPr>
          <p:spPr>
            <a:xfrm>
              <a:off x="2730506" y="2809941"/>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ProdQ</a:t>
              </a:r>
              <a:r>
                <a:rPr lang="sv-SE" sz="853" dirty="0">
                  <a:latin typeface="+mj-lt"/>
                  <a:cs typeface="Calibri"/>
                </a:rPr>
                <a:t>&gt;</a:t>
              </a:r>
              <a:r>
                <a:rPr lang="sv-SE" sz="853" dirty="0" err="1">
                  <a:latin typeface="+mj-lt"/>
                  <a:cs typeface="Calibri"/>
                </a:rPr>
                <a:t>Value</a:t>
              </a:r>
              <a:endParaRPr sz="853" dirty="0">
                <a:latin typeface="+mj-lt"/>
                <a:cs typeface="Calibri"/>
              </a:endParaRPr>
            </a:p>
          </p:txBody>
        </p:sp>
        <p:sp>
          <p:nvSpPr>
            <p:cNvPr id="44" name="tx44"/>
            <p:cNvSpPr/>
            <p:nvPr/>
          </p:nvSpPr>
          <p:spPr>
            <a:xfrm>
              <a:off x="4410180" y="2885336"/>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ProdQ</a:t>
              </a:r>
              <a:r>
                <a:rPr lang="sv-SE" sz="853" dirty="0">
                  <a:latin typeface="+mj-lt"/>
                  <a:cs typeface="Calibri"/>
                </a:rPr>
                <a:t>&gt;EPSI</a:t>
              </a:r>
              <a:endParaRPr sz="853" dirty="0">
                <a:latin typeface="+mj-lt"/>
                <a:cs typeface="Calibri"/>
              </a:endParaRPr>
            </a:p>
          </p:txBody>
        </p:sp>
        <p:sp>
          <p:nvSpPr>
            <p:cNvPr id="45" name="tx45"/>
            <p:cNvSpPr/>
            <p:nvPr/>
          </p:nvSpPr>
          <p:spPr>
            <a:xfrm>
              <a:off x="3439702" y="3337703"/>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ServQ</a:t>
              </a:r>
              <a:r>
                <a:rPr lang="sv-SE" sz="853" dirty="0">
                  <a:latin typeface="+mj-lt"/>
                  <a:cs typeface="Calibri"/>
                </a:rPr>
                <a:t>&gt;</a:t>
              </a:r>
              <a:r>
                <a:rPr lang="sv-SE" sz="853" dirty="0" err="1">
                  <a:latin typeface="+mj-lt"/>
                  <a:cs typeface="Calibri"/>
                </a:rPr>
                <a:t>Value</a:t>
              </a:r>
              <a:endParaRPr sz="853" dirty="0">
                <a:latin typeface="+mj-lt"/>
                <a:cs typeface="Calibri"/>
              </a:endParaRPr>
            </a:p>
          </p:txBody>
        </p:sp>
        <p:sp>
          <p:nvSpPr>
            <p:cNvPr id="46" name="tx46"/>
            <p:cNvSpPr/>
            <p:nvPr/>
          </p:nvSpPr>
          <p:spPr>
            <a:xfrm>
              <a:off x="4410180" y="3431947"/>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ServQ</a:t>
              </a:r>
              <a:r>
                <a:rPr lang="sv-SE" sz="853" dirty="0">
                  <a:latin typeface="+mj-lt"/>
                  <a:cs typeface="Calibri"/>
                </a:rPr>
                <a:t>&gt;EPSI</a:t>
              </a:r>
              <a:endParaRPr sz="853" dirty="0">
                <a:latin typeface="+mj-lt"/>
                <a:cs typeface="Calibri"/>
              </a:endParaRPr>
            </a:p>
          </p:txBody>
        </p:sp>
        <p:sp>
          <p:nvSpPr>
            <p:cNvPr id="47" name="tx47"/>
            <p:cNvSpPr/>
            <p:nvPr/>
          </p:nvSpPr>
          <p:spPr>
            <a:xfrm>
              <a:off x="4671462" y="2470665"/>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Value</a:t>
              </a:r>
              <a:r>
                <a:rPr lang="sv-SE" sz="853" dirty="0">
                  <a:latin typeface="+mj-lt"/>
                  <a:cs typeface="Calibri"/>
                </a:rPr>
                <a:t>&gt;EPSI</a:t>
              </a:r>
              <a:endParaRPr sz="853" dirty="0">
                <a:latin typeface="+mj-lt"/>
                <a:cs typeface="Calibri"/>
              </a:endParaRPr>
            </a:p>
          </p:txBody>
        </p:sp>
        <p:sp>
          <p:nvSpPr>
            <p:cNvPr id="48" name="tx48"/>
            <p:cNvSpPr/>
            <p:nvPr/>
          </p:nvSpPr>
          <p:spPr>
            <a:xfrm>
              <a:off x="6537767" y="2470665"/>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a:latin typeface="+mj-lt"/>
                  <a:cs typeface="Calibri"/>
                </a:rPr>
                <a:t>EPSI&gt;</a:t>
              </a:r>
              <a:r>
                <a:rPr lang="sv-SE" sz="853" dirty="0" err="1">
                  <a:latin typeface="+mj-lt"/>
                  <a:cs typeface="Calibri"/>
                </a:rPr>
                <a:t>Loyal</a:t>
              </a:r>
              <a:endParaRPr sz="853" dirty="0">
                <a:latin typeface="+mj-lt"/>
                <a:cs typeface="Calibri"/>
              </a:endParaRPr>
            </a:p>
          </p:txBody>
        </p:sp>
        <p:sp>
          <p:nvSpPr>
            <p:cNvPr id="49" name="rc49"/>
            <p:cNvSpPr/>
            <p:nvPr/>
          </p:nvSpPr>
          <p:spPr>
            <a:xfrm>
              <a:off x="1370887" y="1300610"/>
              <a:ext cx="1194434" cy="376973"/>
            </a:xfrm>
            <a:prstGeom prst="rect">
              <a:avLst/>
            </a:prstGeom>
            <a:solidFill>
              <a:schemeClr val="accent6"/>
            </a:solidFill>
            <a:ln w="3175">
              <a:solidFill>
                <a:schemeClr val="tx1"/>
              </a:solidFill>
            </a:ln>
          </p:spPr>
          <p:txBody>
            <a:bodyPr/>
            <a:lstStyle/>
            <a:p>
              <a:endParaRPr>
                <a:latin typeface="+mj-lt"/>
              </a:endParaRPr>
            </a:p>
          </p:txBody>
        </p:sp>
        <p:sp>
          <p:nvSpPr>
            <p:cNvPr id="50" name="rc50"/>
            <p:cNvSpPr/>
            <p:nvPr/>
          </p:nvSpPr>
          <p:spPr>
            <a:xfrm>
              <a:off x="1370887" y="2205345"/>
              <a:ext cx="1194434" cy="376973"/>
            </a:xfrm>
            <a:prstGeom prst="rect">
              <a:avLst/>
            </a:prstGeom>
            <a:solidFill>
              <a:schemeClr val="accent6"/>
            </a:solidFill>
            <a:ln w="3175">
              <a:solidFill>
                <a:schemeClr val="tx1"/>
              </a:solidFill>
            </a:ln>
          </p:spPr>
          <p:txBody>
            <a:bodyPr/>
            <a:lstStyle/>
            <a:p>
              <a:endParaRPr>
                <a:latin typeface="+mj-lt"/>
              </a:endParaRPr>
            </a:p>
          </p:txBody>
        </p:sp>
        <p:sp>
          <p:nvSpPr>
            <p:cNvPr id="51" name="rc51"/>
            <p:cNvSpPr/>
            <p:nvPr/>
          </p:nvSpPr>
          <p:spPr>
            <a:xfrm>
              <a:off x="1370887" y="3147778"/>
              <a:ext cx="1194434" cy="376973"/>
            </a:xfrm>
            <a:prstGeom prst="rect">
              <a:avLst/>
            </a:prstGeom>
            <a:solidFill>
              <a:schemeClr val="accent6"/>
            </a:solidFill>
            <a:ln w="3175">
              <a:solidFill>
                <a:schemeClr val="tx1"/>
              </a:solidFill>
            </a:ln>
          </p:spPr>
          <p:txBody>
            <a:bodyPr/>
            <a:lstStyle/>
            <a:p>
              <a:endParaRPr>
                <a:latin typeface="+mj-lt"/>
              </a:endParaRPr>
            </a:p>
          </p:txBody>
        </p:sp>
        <p:sp>
          <p:nvSpPr>
            <p:cNvPr id="52" name="rc52"/>
            <p:cNvSpPr/>
            <p:nvPr/>
          </p:nvSpPr>
          <p:spPr>
            <a:xfrm>
              <a:off x="1370887" y="4090211"/>
              <a:ext cx="1194434" cy="376973"/>
            </a:xfrm>
            <a:prstGeom prst="rect">
              <a:avLst/>
            </a:prstGeom>
            <a:solidFill>
              <a:schemeClr val="accent6"/>
            </a:solidFill>
            <a:ln w="3175">
              <a:solidFill>
                <a:schemeClr val="tx1"/>
              </a:solidFill>
            </a:ln>
          </p:spPr>
          <p:txBody>
            <a:bodyPr/>
            <a:lstStyle/>
            <a:p>
              <a:endParaRPr dirty="0">
                <a:latin typeface="+mj-lt"/>
              </a:endParaRPr>
            </a:p>
          </p:txBody>
        </p:sp>
        <p:sp>
          <p:nvSpPr>
            <p:cNvPr id="53" name="rc53"/>
            <p:cNvSpPr/>
            <p:nvPr/>
          </p:nvSpPr>
          <p:spPr>
            <a:xfrm>
              <a:off x="3237191" y="2393832"/>
              <a:ext cx="1194434" cy="376973"/>
            </a:xfrm>
            <a:prstGeom prst="rect">
              <a:avLst/>
            </a:prstGeom>
            <a:solidFill>
              <a:schemeClr val="accent6"/>
            </a:solidFill>
            <a:ln w="3175">
              <a:solidFill>
                <a:schemeClr val="tx1"/>
              </a:solidFill>
            </a:ln>
          </p:spPr>
          <p:txBody>
            <a:bodyPr/>
            <a:lstStyle/>
            <a:p>
              <a:endParaRPr>
                <a:latin typeface="+mj-lt"/>
              </a:endParaRPr>
            </a:p>
          </p:txBody>
        </p:sp>
        <p:sp>
          <p:nvSpPr>
            <p:cNvPr id="54" name="rc54"/>
            <p:cNvSpPr/>
            <p:nvPr/>
          </p:nvSpPr>
          <p:spPr>
            <a:xfrm>
              <a:off x="5103495" y="2393832"/>
              <a:ext cx="1194434" cy="376973"/>
            </a:xfrm>
            <a:prstGeom prst="rect">
              <a:avLst/>
            </a:prstGeom>
            <a:solidFill>
              <a:schemeClr val="accent6"/>
            </a:solidFill>
            <a:ln w="3175">
              <a:solidFill>
                <a:schemeClr val="tx1"/>
              </a:solidFill>
            </a:ln>
          </p:spPr>
          <p:txBody>
            <a:bodyPr/>
            <a:lstStyle/>
            <a:p>
              <a:endParaRPr>
                <a:solidFill>
                  <a:schemeClr val="bg1"/>
                </a:solidFill>
                <a:latin typeface="+mj-lt"/>
              </a:endParaRPr>
            </a:p>
          </p:txBody>
        </p:sp>
        <p:sp>
          <p:nvSpPr>
            <p:cNvPr id="55" name="rc55"/>
            <p:cNvSpPr/>
            <p:nvPr/>
          </p:nvSpPr>
          <p:spPr>
            <a:xfrm>
              <a:off x="6969800" y="2393832"/>
              <a:ext cx="1194434" cy="376973"/>
            </a:xfrm>
            <a:prstGeom prst="rect">
              <a:avLst/>
            </a:prstGeom>
            <a:solidFill>
              <a:schemeClr val="accent6"/>
            </a:solidFill>
            <a:ln w="3175">
              <a:solidFill>
                <a:schemeClr val="tx1"/>
              </a:solidFill>
            </a:ln>
          </p:spPr>
          <p:txBody>
            <a:bodyPr/>
            <a:lstStyle/>
            <a:p>
              <a:endParaRPr>
                <a:solidFill>
                  <a:schemeClr val="bg1"/>
                </a:solidFill>
                <a:latin typeface="+mj-lt"/>
              </a:endParaRPr>
            </a:p>
          </p:txBody>
        </p:sp>
        <p:sp>
          <p:nvSpPr>
            <p:cNvPr id="56" name="tx56"/>
            <p:cNvSpPr/>
            <p:nvPr/>
          </p:nvSpPr>
          <p:spPr>
            <a:xfrm>
              <a:off x="1619282" y="1343120"/>
              <a:ext cx="697645" cy="98030"/>
            </a:xfrm>
            <a:prstGeom prst="rect">
              <a:avLst/>
            </a:prstGeom>
            <a:noFill/>
          </p:spPr>
          <p:txBody>
            <a:bodyPr wrap="none" lIns="0" tIns="0" rIns="0" bIns="0" anchor="ctr" anchorCtr="1"/>
            <a:lstStyle/>
            <a:p>
              <a:pPr marL="0" marR="0" indent="0" algn="l">
                <a:lnSpc>
                  <a:spcPts val="853"/>
                </a:lnSpc>
                <a:spcBef>
                  <a:spcPts val="0"/>
                </a:spcBef>
                <a:spcAft>
                  <a:spcPts val="0"/>
                </a:spcAft>
              </a:pPr>
              <a:r>
                <a:rPr sz="853" b="1" dirty="0">
                  <a:latin typeface="+mj-lt"/>
                  <a:cs typeface="Calibri"/>
                </a:rPr>
                <a:t>Image</a:t>
              </a:r>
            </a:p>
          </p:txBody>
        </p:sp>
        <p:sp>
          <p:nvSpPr>
            <p:cNvPr id="57" name="tx57"/>
            <p:cNvSpPr/>
            <p:nvPr/>
          </p:nvSpPr>
          <p:spPr>
            <a:xfrm>
              <a:off x="1650273" y="2254684"/>
              <a:ext cx="635661" cy="91202"/>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b="1" dirty="0">
                  <a:latin typeface="+mj-lt"/>
                  <a:cs typeface="Calibri"/>
                </a:rPr>
                <a:t>Förväntningar</a:t>
              </a:r>
              <a:endParaRPr sz="853" b="1" dirty="0">
                <a:latin typeface="+mj-lt"/>
                <a:cs typeface="Calibri"/>
              </a:endParaRPr>
            </a:p>
          </p:txBody>
        </p:sp>
        <p:sp>
          <p:nvSpPr>
            <p:cNvPr id="58" name="tx58"/>
            <p:cNvSpPr/>
            <p:nvPr/>
          </p:nvSpPr>
          <p:spPr>
            <a:xfrm>
              <a:off x="1617958" y="3213420"/>
              <a:ext cx="700292" cy="74898"/>
            </a:xfrm>
            <a:prstGeom prst="rect">
              <a:avLst/>
            </a:prstGeom>
            <a:noFill/>
          </p:spPr>
          <p:txBody>
            <a:bodyPr wrap="none" lIns="0" tIns="0" rIns="0" bIns="0" anchor="ctr" anchorCtr="1"/>
            <a:lstStyle/>
            <a:p>
              <a:pPr marL="0" marR="0" indent="0" algn="l">
                <a:lnSpc>
                  <a:spcPts val="853"/>
                </a:lnSpc>
                <a:spcBef>
                  <a:spcPts val="0"/>
                </a:spcBef>
                <a:spcAft>
                  <a:spcPts val="0"/>
                </a:spcAft>
              </a:pPr>
              <a:r>
                <a:rPr sz="853" b="1">
                  <a:latin typeface="+mj-lt"/>
                  <a:cs typeface="Calibri"/>
                </a:rPr>
                <a:t>Produktkvalitet</a:t>
              </a:r>
            </a:p>
          </p:txBody>
        </p:sp>
        <p:sp>
          <p:nvSpPr>
            <p:cNvPr id="59" name="tx59"/>
            <p:cNvSpPr/>
            <p:nvPr/>
          </p:nvSpPr>
          <p:spPr>
            <a:xfrm>
              <a:off x="1637093" y="4155853"/>
              <a:ext cx="662022" cy="74898"/>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b="1" dirty="0">
                  <a:latin typeface="+mj-lt"/>
                  <a:cs typeface="Calibri"/>
                </a:rPr>
                <a:t>Service</a:t>
              </a:r>
              <a:endParaRPr sz="853" b="1" dirty="0">
                <a:latin typeface="+mj-lt"/>
                <a:cs typeface="Calibri"/>
              </a:endParaRPr>
            </a:p>
          </p:txBody>
        </p:sp>
        <p:sp>
          <p:nvSpPr>
            <p:cNvPr id="60" name="tx60"/>
            <p:cNvSpPr/>
            <p:nvPr/>
          </p:nvSpPr>
          <p:spPr>
            <a:xfrm>
              <a:off x="3428525" y="2440947"/>
              <a:ext cx="811767" cy="9342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b="1" dirty="0">
                  <a:latin typeface="+mj-lt"/>
                  <a:cs typeface="Calibri"/>
                </a:rPr>
                <a:t>Prisvärdhet</a:t>
              </a:r>
              <a:endParaRPr sz="853" b="1" dirty="0">
                <a:latin typeface="+mj-lt"/>
                <a:cs typeface="Calibri"/>
              </a:endParaRPr>
            </a:p>
          </p:txBody>
        </p:sp>
        <p:sp>
          <p:nvSpPr>
            <p:cNvPr id="61" name="tx61"/>
            <p:cNvSpPr/>
            <p:nvPr/>
          </p:nvSpPr>
          <p:spPr>
            <a:xfrm>
              <a:off x="5321533" y="2459050"/>
              <a:ext cx="758358" cy="75322"/>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b="1" dirty="0">
                  <a:latin typeface="+mj-lt"/>
                  <a:cs typeface="Calibri"/>
                </a:rPr>
                <a:t>Kundnöjdhet</a:t>
              </a:r>
              <a:endParaRPr sz="853" b="1" dirty="0">
                <a:latin typeface="+mj-lt"/>
                <a:cs typeface="Calibri"/>
              </a:endParaRPr>
            </a:p>
          </p:txBody>
        </p:sp>
        <p:sp>
          <p:nvSpPr>
            <p:cNvPr id="62" name="tx62"/>
            <p:cNvSpPr/>
            <p:nvPr/>
          </p:nvSpPr>
          <p:spPr>
            <a:xfrm>
              <a:off x="7382866" y="2441371"/>
              <a:ext cx="368301" cy="93001"/>
            </a:xfrm>
            <a:prstGeom prst="rect">
              <a:avLst/>
            </a:prstGeom>
            <a:noFill/>
          </p:spPr>
          <p:txBody>
            <a:bodyPr wrap="none" lIns="0" tIns="0" rIns="0" bIns="0" anchor="ctr" anchorCtr="1"/>
            <a:lstStyle/>
            <a:p>
              <a:pPr marL="0" marR="0" indent="0" algn="l">
                <a:lnSpc>
                  <a:spcPts val="853"/>
                </a:lnSpc>
                <a:spcBef>
                  <a:spcPts val="0"/>
                </a:spcBef>
                <a:spcAft>
                  <a:spcPts val="0"/>
                </a:spcAft>
              </a:pPr>
              <a:r>
                <a:rPr sz="853" b="1" dirty="0" err="1">
                  <a:latin typeface="+mj-lt"/>
                  <a:cs typeface="Calibri"/>
                </a:rPr>
                <a:t>Lojalitet</a:t>
              </a:r>
              <a:endParaRPr sz="853" b="1" dirty="0">
                <a:latin typeface="+mj-lt"/>
                <a:cs typeface="Calibri"/>
              </a:endParaRPr>
            </a:p>
          </p:txBody>
        </p:sp>
        <p:sp>
          <p:nvSpPr>
            <p:cNvPr id="63" name="tx63"/>
            <p:cNvSpPr/>
            <p:nvPr/>
          </p:nvSpPr>
          <p:spPr>
            <a:xfrm>
              <a:off x="1872006" y="1493934"/>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ImageValue</a:t>
              </a:r>
              <a:endParaRPr sz="853" dirty="0">
                <a:latin typeface="+mj-lt"/>
                <a:cs typeface="Calibri"/>
              </a:endParaRPr>
            </a:p>
          </p:txBody>
        </p:sp>
        <p:sp>
          <p:nvSpPr>
            <p:cNvPr id="64" name="tx64"/>
            <p:cNvSpPr/>
            <p:nvPr/>
          </p:nvSpPr>
          <p:spPr>
            <a:xfrm>
              <a:off x="1872006" y="2398670"/>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ExpectValue</a:t>
              </a:r>
              <a:endParaRPr sz="853" dirty="0">
                <a:latin typeface="+mj-lt"/>
                <a:cs typeface="Calibri"/>
              </a:endParaRPr>
            </a:p>
          </p:txBody>
        </p:sp>
        <p:sp>
          <p:nvSpPr>
            <p:cNvPr id="65" name="tx65"/>
            <p:cNvSpPr/>
            <p:nvPr/>
          </p:nvSpPr>
          <p:spPr>
            <a:xfrm>
              <a:off x="1872006" y="3341103"/>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ProdQValue</a:t>
              </a:r>
              <a:endParaRPr sz="853" dirty="0">
                <a:latin typeface="+mj-lt"/>
                <a:cs typeface="Calibri"/>
              </a:endParaRPr>
            </a:p>
          </p:txBody>
        </p:sp>
        <p:sp>
          <p:nvSpPr>
            <p:cNvPr id="66" name="tx66"/>
            <p:cNvSpPr/>
            <p:nvPr/>
          </p:nvSpPr>
          <p:spPr>
            <a:xfrm>
              <a:off x="1872006" y="4283535"/>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ServQValue</a:t>
              </a:r>
              <a:endParaRPr sz="853" dirty="0">
                <a:latin typeface="+mj-lt"/>
                <a:cs typeface="Calibri"/>
              </a:endParaRPr>
            </a:p>
          </p:txBody>
        </p:sp>
        <p:sp>
          <p:nvSpPr>
            <p:cNvPr id="67" name="tx67"/>
            <p:cNvSpPr/>
            <p:nvPr/>
          </p:nvSpPr>
          <p:spPr>
            <a:xfrm>
              <a:off x="3738310" y="2587156"/>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ValueValue</a:t>
              </a:r>
              <a:endParaRPr sz="853" dirty="0">
                <a:latin typeface="+mj-lt"/>
                <a:cs typeface="Calibri"/>
              </a:endParaRPr>
            </a:p>
          </p:txBody>
        </p:sp>
        <p:sp>
          <p:nvSpPr>
            <p:cNvPr id="68" name="tx68"/>
            <p:cNvSpPr/>
            <p:nvPr/>
          </p:nvSpPr>
          <p:spPr>
            <a:xfrm>
              <a:off x="5604615" y="2588215"/>
              <a:ext cx="192196" cy="69446"/>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EPSIValue</a:t>
              </a:r>
              <a:endParaRPr sz="853" dirty="0">
                <a:latin typeface="+mj-lt"/>
                <a:cs typeface="Calibri"/>
              </a:endParaRPr>
            </a:p>
          </p:txBody>
        </p:sp>
        <p:sp>
          <p:nvSpPr>
            <p:cNvPr id="69" name="tx69"/>
            <p:cNvSpPr/>
            <p:nvPr/>
          </p:nvSpPr>
          <p:spPr>
            <a:xfrm>
              <a:off x="7470919" y="2587156"/>
              <a:ext cx="192196" cy="70505"/>
            </a:xfrm>
            <a:prstGeom prst="rect">
              <a:avLst/>
            </a:prstGeom>
            <a:noFill/>
          </p:spPr>
          <p:txBody>
            <a:bodyPr wrap="none" lIns="0" tIns="0" rIns="0" bIns="0" anchor="ctr" anchorCtr="1"/>
            <a:lstStyle/>
            <a:p>
              <a:pPr marL="0" marR="0" indent="0" algn="l">
                <a:lnSpc>
                  <a:spcPts val="853"/>
                </a:lnSpc>
                <a:spcBef>
                  <a:spcPts val="0"/>
                </a:spcBef>
                <a:spcAft>
                  <a:spcPts val="0"/>
                </a:spcAft>
              </a:pPr>
              <a:r>
                <a:rPr lang="sv-SE" sz="853" dirty="0" err="1">
                  <a:latin typeface="+mj-lt"/>
                  <a:cs typeface="Calibri"/>
                </a:rPr>
                <a:t>LoyalValue</a:t>
              </a:r>
              <a:endParaRPr sz="853" dirty="0">
                <a:latin typeface="+mj-lt"/>
                <a:cs typeface="Calibri"/>
              </a:endParaRPr>
            </a:p>
          </p:txBody>
        </p:sp>
        <p:sp>
          <p:nvSpPr>
            <p:cNvPr id="72" name="rc72"/>
            <p:cNvSpPr/>
            <p:nvPr/>
          </p:nvSpPr>
          <p:spPr>
            <a:xfrm>
              <a:off x="475061" y="923637"/>
              <a:ext cx="8211738" cy="4146704"/>
            </a:xfrm>
            <a:prstGeom prst="rect">
              <a:avLst/>
            </a:prstGeom>
          </p:spPr>
          <p:txBody>
            <a:bodyPr/>
            <a:lstStyle/>
            <a:p>
              <a:endParaRPr>
                <a:latin typeface="+mj-lt"/>
              </a:endParaRPr>
            </a:p>
          </p:txBody>
        </p:sp>
      </p:grpSp>
      <p:sp>
        <p:nvSpPr>
          <p:cNvPr id="77" name="Rubrik 1"/>
          <p:cNvSpPr txBox="1">
            <a:spLocks/>
          </p:cNvSpPr>
          <p:nvPr/>
        </p:nvSpPr>
        <p:spPr>
          <a:xfrm>
            <a:off x="203098" y="49551"/>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Drivkraftsanalys {Aktör} </a:t>
            </a:r>
            <a:r>
              <a:rPr lang="sv-SE" sz="1600" dirty="0">
                <a:solidFill>
                  <a:schemeClr val="tx1"/>
                </a:solidFill>
                <a:cs typeface="Calibri Light" panose="020F0302020204030204" pitchFamily="34" charset="0"/>
              </a:rPr>
              <a:t>{BRANSCH} {Segment} {ÅR}</a:t>
            </a:r>
          </a:p>
        </p:txBody>
      </p:sp>
      <p:sp>
        <p:nvSpPr>
          <p:cNvPr id="78" name="textruta 77"/>
          <p:cNvSpPr txBox="1"/>
          <p:nvPr/>
        </p:nvSpPr>
        <p:spPr>
          <a:xfrm>
            <a:off x="5667255" y="3584240"/>
            <a:ext cx="2605088" cy="1323439"/>
          </a:xfrm>
          <a:prstGeom prst="rect">
            <a:avLst/>
          </a:prstGeom>
          <a:noFill/>
        </p:spPr>
        <p:txBody>
          <a:bodyPr wrap="square" rtlCol="0">
            <a:spAutoFit/>
          </a:bodyPr>
          <a:lstStyle/>
          <a:p>
            <a:r>
              <a:rPr lang="sv-SE" sz="800" b="1" dirty="0">
                <a:latin typeface="Calibri Light" panose="020F0302020204030204" pitchFamily="34" charset="0"/>
              </a:rPr>
              <a:t>Så förstås den skattade strukturmodellen </a:t>
            </a:r>
            <a:r>
              <a:rPr lang="sv-SE" sz="800" dirty="0">
                <a:latin typeface="Calibri Light" panose="020F0302020204030204" pitchFamily="34" charset="0"/>
              </a:rPr>
              <a:t>. </a:t>
            </a:r>
          </a:p>
          <a:p>
            <a:r>
              <a:rPr lang="nb-NO" sz="800" dirty="0">
                <a:latin typeface="Calibri Light" panose="020F0302020204030204" pitchFamily="34" charset="0"/>
              </a:rPr>
              <a:t>Pilarna i strukturmodellen visar riktning för och styrka i relationerna mellan aspekterna i SKI-modellen. Styrkan i relationen motsvarar den effekt den aspekt varifrån pilen går ut har på aspekten som mottar pilen. Image är den enda aspekten i modellen som ej påverkas av övriga aspekter i modellen. Koefficienterna tolkas som att om Kundnöjdhet ökar med 1 enhet så ökar Lojalitet med X enhter där X är värdet ovanför pilen mellan just kundnöjdhet och lojalitet. </a:t>
            </a:r>
            <a:endParaRPr lang="sv-SE" sz="800" dirty="0">
              <a:latin typeface="Calibri Light" panose="020F0302020204030204" pitchFamily="34" charset="0"/>
            </a:endParaRPr>
          </a:p>
        </p:txBody>
      </p:sp>
      <p:sp>
        <p:nvSpPr>
          <p:cNvPr id="9" name="Platshållare för sidfot 8"/>
          <p:cNvSpPr>
            <a:spLocks noGrp="1"/>
          </p:cNvSpPr>
          <p:nvPr>
            <p:ph type="ftr" sz="quarter" idx="11"/>
          </p:nvPr>
        </p:nvSpPr>
        <p:spPr/>
        <p:txBody>
          <a:bodyPr/>
          <a:lstStyle/>
          <a:p>
            <a:endParaRPr lang="sv-SE" dirty="0"/>
          </a:p>
        </p:txBody>
      </p:sp>
      <p:sp>
        <p:nvSpPr>
          <p:cNvPr id="3" name="Platshållare för bildnummer 2"/>
          <p:cNvSpPr>
            <a:spLocks noGrp="1"/>
          </p:cNvSpPr>
          <p:nvPr>
            <p:ph type="sldNum" sz="quarter" idx="12"/>
          </p:nvPr>
        </p:nvSpPr>
        <p:spPr/>
        <p:txBody>
          <a:bodyPr/>
          <a:lstStyle/>
          <a:p>
            <a:fld id="{9A6773D3-4C9B-8F42-8439-A0BCA0F2EEFD}" type="slidenum">
              <a:rPr lang="sv-SE" smtClean="0"/>
              <a:pPr/>
              <a:t>19</a:t>
            </a:fld>
            <a:endParaRPr lang="sv-SE" dirty="0"/>
          </a:p>
        </p:txBody>
      </p:sp>
    </p:spTree>
    <p:extLst>
      <p:ext uri="{BB962C8B-B14F-4D97-AF65-F5344CB8AC3E}">
        <p14:creationId xmlns:p14="http://schemas.microsoft.com/office/powerpoint/2010/main" val="27026619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ktangel 11"/>
          <p:cNvSpPr/>
          <p:nvPr/>
        </p:nvSpPr>
        <p:spPr>
          <a:xfrm>
            <a:off x="-19241" y="-384"/>
            <a:ext cx="2482434" cy="5715384"/>
          </a:xfrm>
          <a:prstGeom prst="rect">
            <a:avLst/>
          </a:prstGeom>
          <a:solidFill>
            <a:srgbClr val="00AE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Light" panose="020F0302020204030204" pitchFamily="34" charset="0"/>
            </a:endParaRPr>
          </a:p>
        </p:txBody>
      </p:sp>
      <p:sp>
        <p:nvSpPr>
          <p:cNvPr id="5" name="textruta 4"/>
          <p:cNvSpPr txBox="1"/>
          <p:nvPr/>
        </p:nvSpPr>
        <p:spPr>
          <a:xfrm>
            <a:off x="2796777" y="900000"/>
            <a:ext cx="5715553" cy="3970318"/>
          </a:xfrm>
          <a:prstGeom prst="rect">
            <a:avLst/>
          </a:prstGeom>
          <a:noFill/>
        </p:spPr>
        <p:txBody>
          <a:bodyPr wrap="square" numCol="2" spcCol="252000" rtlCol="0">
            <a:spAutoFit/>
          </a:bodyPr>
          <a:lstStyle/>
          <a:p>
            <a:r>
              <a:rPr lang="sv-SE" sz="900" dirty="0"/>
              <a:t>Tack för att ni valt att samarbeta med Svenskt Kvalitetsindex (SKI). I detta dokument presenteras ert detaljerade resultat i årets SKI-undersökning. Denna rapportsammanställning innehåller information om hur era kunder uppfattar er utifrån egna upplevelser och från verkliga kontakter jämfört med andra aktörer i er bransch – kort sagt vad som driver era kunder att bli och förbli kunder. Vi har gjort flera förändringar i årets rapport och hoppas att ni ska uppskatta både det nya utseendet och det fördjupade innehållet.</a:t>
            </a:r>
          </a:p>
          <a:p>
            <a:endParaRPr lang="sv-SE" sz="900" dirty="0"/>
          </a:p>
          <a:p>
            <a:r>
              <a:rPr lang="sv-SE" sz="900" dirty="0"/>
              <a:t>Rapporten är framtagen för internt bruk och innehåller en mängd data, men inga omfattande kommentarer avseende resultaten. Analyser, insikter och rekommendationer redovisas i samband med ett presentationsmöte som bokas separat. </a:t>
            </a:r>
          </a:p>
          <a:p>
            <a:endParaRPr lang="sv-SE" sz="900" dirty="0"/>
          </a:p>
          <a:p>
            <a:r>
              <a:rPr lang="sv-SE" sz="900" dirty="0"/>
              <a:t>Som mottagare av sammanställningen förbinder ni er att inte sprida detaljuppgifterna utanför den egna organisationen och att inte direkt använda resultat i extern marknadsföring. Ingen del av denna resultatsammanställning får kopieras eller mångfaldigas på annat sätt för användning utanför företaget utan skriftligt godkännande av oss. </a:t>
            </a:r>
          </a:p>
          <a:p>
            <a:endParaRPr lang="sv-SE" sz="900" dirty="0"/>
          </a:p>
          <a:p>
            <a:r>
              <a:rPr lang="sv-SE" sz="900" dirty="0"/>
              <a:t>En SKI-mätning har hög trovärdighet. Vår forskningsbaserade metod som har sitt ursprung på Handelshögskolan i Stockholm är en grund för opartiska och tillförlitliga undersökningar. Vi har gjort detta i snart 30 år. Metoden är densamma för samtliga SKIs branschstudier, vilket möjliggör jämförelser- över tid, mellan branschaktörer, branscher och länder. </a:t>
            </a:r>
          </a:p>
          <a:p>
            <a:endParaRPr lang="sv-SE" sz="900" dirty="0"/>
          </a:p>
          <a:p>
            <a:r>
              <a:rPr lang="sv-SE" sz="900" dirty="0"/>
              <a:t>Utöver branschstudier erbjuder vi också fördjupade och kundanpassade studier kring kundnöjdhet, medarbetarengagemang, ledningseffektivitet, image, service, kvalitet och prisvärdhet.</a:t>
            </a:r>
          </a:p>
          <a:p>
            <a:endParaRPr lang="sv-SE" sz="900" dirty="0"/>
          </a:p>
          <a:p>
            <a:r>
              <a:rPr lang="sv-SE" sz="900" dirty="0"/>
              <a:t>Svenskt Kvalitetsindex ingår i EPSI Rating Group som gör liknande studier i Europa. Huvudman är Institutet för Kvalitetsutveckling (SIQ).</a:t>
            </a:r>
          </a:p>
          <a:p>
            <a:endParaRPr lang="sv-SE" sz="900" dirty="0"/>
          </a:p>
          <a:p>
            <a:r>
              <a:rPr lang="sv-SE" sz="900" dirty="0"/>
              <a:t>Vänliga hälsningar,</a:t>
            </a:r>
          </a:p>
          <a:p>
            <a:endParaRPr lang="sv-SE" sz="900" dirty="0"/>
          </a:p>
          <a:p>
            <a:r>
              <a:rPr lang="sv-SE" sz="900" dirty="0"/>
              <a:t>Johan Parmler</a:t>
            </a:r>
          </a:p>
          <a:p>
            <a:r>
              <a:rPr lang="sv-SE" sz="900" dirty="0"/>
              <a:t>VD, Svenskt Kvalitetsindex</a:t>
            </a:r>
          </a:p>
          <a:p>
            <a:endParaRPr lang="sv-SE" sz="900" b="1" dirty="0"/>
          </a:p>
          <a:p>
            <a:endParaRPr lang="sv-SE" sz="900" dirty="0">
              <a:solidFill>
                <a:schemeClr val="accent5"/>
              </a:solidFill>
              <a:cs typeface="Calibri Light" panose="020F0302020204030204" pitchFamily="34" charset="0"/>
            </a:endParaRPr>
          </a:p>
        </p:txBody>
      </p:sp>
      <p:sp>
        <p:nvSpPr>
          <p:cNvPr id="4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42" name="Bildobjekt 4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21" name="Freeform 30"/>
          <p:cNvSpPr>
            <a:spLocks/>
          </p:cNvSpPr>
          <p:nvPr/>
        </p:nvSpPr>
        <p:spPr bwMode="auto">
          <a:xfrm>
            <a:off x="6418263" y="3660776"/>
            <a:ext cx="854075" cy="1509713"/>
          </a:xfrm>
          <a:custGeom>
            <a:avLst/>
            <a:gdLst>
              <a:gd name="T0" fmla="*/ 0 w 538"/>
              <a:gd name="T1" fmla="*/ 55 h 951"/>
              <a:gd name="T2" fmla="*/ 121 w 538"/>
              <a:gd name="T3" fmla="*/ 951 h 951"/>
              <a:gd name="T4" fmla="*/ 538 w 538"/>
              <a:gd name="T5" fmla="*/ 889 h 951"/>
              <a:gd name="T6" fmla="*/ 414 w 538"/>
              <a:gd name="T7" fmla="*/ 0 h 951"/>
            </a:gdLst>
            <a:ahLst/>
            <a:cxnLst>
              <a:cxn ang="0">
                <a:pos x="T0" y="T1"/>
              </a:cxn>
              <a:cxn ang="0">
                <a:pos x="T2" y="T3"/>
              </a:cxn>
              <a:cxn ang="0">
                <a:pos x="T4" y="T5"/>
              </a:cxn>
              <a:cxn ang="0">
                <a:pos x="T6" y="T7"/>
              </a:cxn>
            </a:cxnLst>
            <a:rect l="0" t="0" r="r" b="b"/>
            <a:pathLst>
              <a:path w="538" h="951">
                <a:moveTo>
                  <a:pt x="0" y="55"/>
                </a:moveTo>
                <a:lnTo>
                  <a:pt x="121" y="951"/>
                </a:lnTo>
                <a:lnTo>
                  <a:pt x="538" y="889"/>
                </a:lnTo>
                <a:lnTo>
                  <a:pt x="41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dirty="0">
              <a:latin typeface="Calibri Light" panose="020F0302020204030204" pitchFamily="34" charset="0"/>
            </a:endParaRPr>
          </a:p>
        </p:txBody>
      </p:sp>
      <p:sp>
        <p:nvSpPr>
          <p:cNvPr id="11" name="Rubrik 1"/>
          <p:cNvSpPr txBox="1">
            <a:spLocks/>
          </p:cNvSpPr>
          <p:nvPr/>
        </p:nvSpPr>
        <p:spPr>
          <a:xfrm>
            <a:off x="2796778" y="116039"/>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SVENSKT KVALITETSINDEX</a:t>
            </a:r>
            <a:endParaRPr lang="sv-SE" sz="1600" dirty="0">
              <a:solidFill>
                <a:srgbClr val="00A1BE"/>
              </a:solidFill>
              <a:cs typeface="Calibri Light" panose="020F0302020204030204" pitchFamily="34" charset="0"/>
            </a:endParaRPr>
          </a:p>
        </p:txBody>
      </p:sp>
      <p:sp>
        <p:nvSpPr>
          <p:cNvPr id="8" name="Rektangel 7"/>
          <p:cNvSpPr/>
          <p:nvPr/>
        </p:nvSpPr>
        <p:spPr>
          <a:xfrm>
            <a:off x="162140" y="4698642"/>
            <a:ext cx="2175377" cy="938719"/>
          </a:xfrm>
          <a:prstGeom prst="rect">
            <a:avLst/>
          </a:prstGeom>
        </p:spPr>
        <p:txBody>
          <a:bodyPr wrap="square">
            <a:spAutoFit/>
          </a:bodyPr>
          <a:lstStyle/>
          <a:p>
            <a:pPr algn="r"/>
            <a:r>
              <a:rPr lang="sv-SE" sz="1100" b="1" dirty="0">
                <a:solidFill>
                  <a:schemeClr val="bg1"/>
                </a:solidFill>
              </a:rPr>
              <a:t>VID FRÅGOR:</a:t>
            </a:r>
          </a:p>
          <a:p>
            <a:pPr algn="r"/>
            <a:r>
              <a:rPr lang="sv-SE" sz="1100" b="1" dirty="0">
                <a:solidFill>
                  <a:schemeClr val="bg1"/>
                </a:solidFill>
              </a:rPr>
              <a:t> </a:t>
            </a:r>
            <a:r>
              <a:rPr lang="sv-SE" sz="1100" dirty="0">
                <a:solidFill>
                  <a:schemeClr val="bg1"/>
                </a:solidFill>
              </a:rPr>
              <a:t>För ytterligare sammanställningar och kompletterande information, kontakta oss på 08–31 53 00 </a:t>
            </a:r>
            <a:r>
              <a:rPr lang="sv-SE" sz="1100" dirty="0" err="1">
                <a:solidFill>
                  <a:schemeClr val="bg1"/>
                </a:solidFill>
              </a:rPr>
              <a:t>www.kvalitetsindex.se</a:t>
            </a:r>
            <a:endParaRPr lang="sv-SE" sz="1100" dirty="0">
              <a:solidFill>
                <a:schemeClr val="bg1"/>
              </a:solidFill>
            </a:endParaRPr>
          </a:p>
        </p:txBody>
      </p:sp>
      <p:pic>
        <p:nvPicPr>
          <p:cNvPr id="13" name="Bildobjekt 12" descr="kontak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22003" y="3090226"/>
            <a:ext cx="1330848" cy="1413482"/>
          </a:xfrm>
          <a:prstGeom prst="rect">
            <a:avLst/>
          </a:prstGeom>
        </p:spPr>
      </p:pic>
    </p:spTree>
    <p:extLst>
      <p:ext uri="{BB962C8B-B14F-4D97-AF65-F5344CB8AC3E}">
        <p14:creationId xmlns:p14="http://schemas.microsoft.com/office/powerpoint/2010/main" val="234316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32" name="Bildobjekt 3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18" name="Rubrik 1"/>
          <p:cNvSpPr txBox="1">
            <a:spLocks/>
          </p:cNvSpPr>
          <p:nvPr/>
        </p:nvSpPr>
        <p:spPr>
          <a:xfrm>
            <a:off x="203098" y="49551"/>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Drivkraftsanalys {Aktör} </a:t>
            </a:r>
            <a:r>
              <a:rPr lang="sv-SE" sz="1600" dirty="0">
                <a:solidFill>
                  <a:schemeClr val="tx1"/>
                </a:solidFill>
                <a:cs typeface="Calibri Light" panose="020F0302020204030204" pitchFamily="34" charset="0"/>
              </a:rPr>
              <a:t>{BRANSCH} {Segment} {ÅR}</a:t>
            </a:r>
          </a:p>
        </p:txBody>
      </p:sp>
      <p:sp>
        <p:nvSpPr>
          <p:cNvPr id="17" name="textruta 16"/>
          <p:cNvSpPr txBox="1"/>
          <p:nvPr/>
        </p:nvSpPr>
        <p:spPr>
          <a:xfrm>
            <a:off x="336306" y="1529297"/>
            <a:ext cx="3103522" cy="1692771"/>
          </a:xfrm>
          <a:prstGeom prst="rect">
            <a:avLst/>
          </a:prstGeom>
          <a:noFill/>
        </p:spPr>
        <p:txBody>
          <a:bodyPr wrap="square" rtlCol="0">
            <a:spAutoFit/>
          </a:bodyPr>
          <a:lstStyle/>
          <a:p>
            <a:r>
              <a:rPr lang="sv-SE" sz="800" b="1" dirty="0" err="1">
                <a:latin typeface="Calibri Light" panose="020F0302020204030204" pitchFamily="34" charset="0"/>
              </a:rPr>
              <a:t>Importance-Performance-Map-Analysis</a:t>
            </a:r>
            <a:r>
              <a:rPr lang="sv-SE" sz="800" b="1" dirty="0">
                <a:latin typeface="Calibri Light" panose="020F0302020204030204" pitchFamily="34" charset="0"/>
              </a:rPr>
              <a:t> (IPMA)</a:t>
            </a:r>
          </a:p>
          <a:p>
            <a:r>
              <a:rPr lang="sv-SE" sz="800" dirty="0">
                <a:latin typeface="Calibri Light" panose="020F0302020204030204" pitchFamily="34" charset="0"/>
              </a:rPr>
              <a:t>För att på ett enkelt sätt visualisera resultaten från drivkraftsanalysen placeras de olika frågeområdena in i en positionsmatris, en så kallad IPMA. De två axlarna i positionsmatrisen representerar indexbetyg (</a:t>
            </a:r>
            <a:r>
              <a:rPr lang="sv-SE" sz="800" dirty="0" err="1">
                <a:latin typeface="Calibri Light" panose="020F0302020204030204" pitchFamily="34" charset="0"/>
              </a:rPr>
              <a:t>Performance</a:t>
            </a:r>
            <a:r>
              <a:rPr lang="sv-SE" sz="800" dirty="0">
                <a:latin typeface="Calibri Light" panose="020F0302020204030204" pitchFamily="34" charset="0"/>
              </a:rPr>
              <a:t>) och effekt på nöjdhet (</a:t>
            </a:r>
            <a:r>
              <a:rPr lang="sv-SE" sz="800" dirty="0" err="1">
                <a:latin typeface="Calibri Light" panose="020F0302020204030204" pitchFamily="34" charset="0"/>
              </a:rPr>
              <a:t>Importance</a:t>
            </a:r>
            <a:r>
              <a:rPr lang="sv-SE" sz="800" dirty="0">
                <a:latin typeface="Calibri Light" panose="020F0302020204030204" pitchFamily="34" charset="0"/>
              </a:rPr>
              <a:t>).</a:t>
            </a:r>
          </a:p>
          <a:p>
            <a:endParaRPr lang="sv-SE" sz="800" dirty="0">
              <a:latin typeface="Calibri Light" panose="020F0302020204030204" pitchFamily="34" charset="0"/>
            </a:endParaRPr>
          </a:p>
          <a:p>
            <a:r>
              <a:rPr lang="sv-SE" sz="800" dirty="0">
                <a:latin typeface="Calibri Light" panose="020F0302020204030204" pitchFamily="34" charset="0"/>
              </a:rPr>
              <a:t>Matrisen ger områden med olika prioriteringsgrad för ett eventuellt förbättringsarbete inom verksamheten. Varje frågeområde placeras in efter uppnått index och effektmått. Ju högre upp i matrisen ett frågeområde hamnar desto högre indexbetyg har det fått av de svarande. Sett till effektmåttet (</a:t>
            </a:r>
            <a:r>
              <a:rPr lang="sv-SE" sz="800" dirty="0" err="1">
                <a:latin typeface="Calibri Light" panose="020F0302020204030204" pitchFamily="34" charset="0"/>
              </a:rPr>
              <a:t>Importance</a:t>
            </a:r>
            <a:r>
              <a:rPr lang="sv-SE" sz="800" dirty="0">
                <a:latin typeface="Calibri Light" panose="020F0302020204030204" pitchFamily="34" charset="0"/>
              </a:rPr>
              <a:t>) förväntas ett frågeområdes förändring ha större påverkan på nöjdheten ju längre åt höger i matrisen det hamnar.</a:t>
            </a:r>
          </a:p>
        </p:txBody>
      </p:sp>
      <p:sp>
        <p:nvSpPr>
          <p:cNvPr id="4" name="Platshållare för sidfot 3"/>
          <p:cNvSpPr>
            <a:spLocks noGrp="1"/>
          </p:cNvSpPr>
          <p:nvPr>
            <p:ph type="ftr" sz="quarter" idx="11"/>
          </p:nvPr>
        </p:nvSpPr>
        <p:spPr/>
        <p:txBody>
          <a:bodyPr/>
          <a:lstStyle/>
          <a:p>
            <a:endParaRPr lang="sv-SE" dirty="0"/>
          </a:p>
        </p:txBody>
      </p:sp>
      <p:sp>
        <p:nvSpPr>
          <p:cNvPr id="3" name="Platshållare för bildnummer 2"/>
          <p:cNvSpPr>
            <a:spLocks noGrp="1"/>
          </p:cNvSpPr>
          <p:nvPr>
            <p:ph type="sldNum" sz="quarter" idx="12"/>
          </p:nvPr>
        </p:nvSpPr>
        <p:spPr/>
        <p:txBody>
          <a:bodyPr/>
          <a:lstStyle/>
          <a:p>
            <a:fld id="{9A6773D3-4C9B-8F42-8439-A0BCA0F2EEFD}" type="slidenum">
              <a:rPr lang="sv-SE" smtClean="0"/>
              <a:pPr/>
              <a:t>20</a:t>
            </a:fld>
            <a:endParaRPr lang="sv-SE" dirty="0"/>
          </a:p>
        </p:txBody>
      </p:sp>
      <p:graphicFrame>
        <p:nvGraphicFramePr>
          <p:cNvPr id="9" name="Diagram 8">
            <a:extLst>
              <a:ext uri="{FF2B5EF4-FFF2-40B4-BE49-F238E27FC236}">
                <a16:creationId xmlns="" xmlns:a16="http://schemas.microsoft.com/office/drawing/2014/main" id="{807BDA09-0644-4C71-BF2E-79071256D75C}"/>
              </a:ext>
            </a:extLst>
          </p:cNvPr>
          <p:cNvGraphicFramePr>
            <a:graphicFrameLocks/>
          </p:cNvGraphicFramePr>
          <p:nvPr>
            <p:extLst>
              <p:ext uri="{D42A27DB-BD31-4B8C-83A1-F6EECF244321}">
                <p14:modId xmlns:p14="http://schemas.microsoft.com/office/powerpoint/2010/main" val="3070489625"/>
              </p:ext>
            </p:extLst>
          </p:nvPr>
        </p:nvGraphicFramePr>
        <p:xfrm>
          <a:off x="3684587" y="1112043"/>
          <a:ext cx="4900613" cy="34480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1833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32" name="Bildobjekt 3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18" name="Rubrik 1"/>
          <p:cNvSpPr txBox="1">
            <a:spLocks/>
          </p:cNvSpPr>
          <p:nvPr/>
        </p:nvSpPr>
        <p:spPr>
          <a:xfrm>
            <a:off x="203098" y="49551"/>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Drivkraftsanalys {Aktör} </a:t>
            </a:r>
            <a:r>
              <a:rPr lang="sv-SE" sz="1600" dirty="0">
                <a:solidFill>
                  <a:schemeClr val="tx1"/>
                </a:solidFill>
                <a:cs typeface="Calibri Light" panose="020F0302020204030204" pitchFamily="34" charset="0"/>
              </a:rPr>
              <a:t>{BRANSCH} {Segment} {ÅR}</a:t>
            </a:r>
          </a:p>
        </p:txBody>
      </p:sp>
      <p:sp>
        <p:nvSpPr>
          <p:cNvPr id="17" name="textruta 16"/>
          <p:cNvSpPr txBox="1"/>
          <p:nvPr/>
        </p:nvSpPr>
        <p:spPr>
          <a:xfrm>
            <a:off x="296584" y="1165022"/>
            <a:ext cx="2624683" cy="1323439"/>
          </a:xfrm>
          <a:prstGeom prst="rect">
            <a:avLst/>
          </a:prstGeom>
          <a:noFill/>
        </p:spPr>
        <p:txBody>
          <a:bodyPr wrap="square" rtlCol="0">
            <a:spAutoFit/>
          </a:bodyPr>
          <a:lstStyle/>
          <a:p>
            <a:r>
              <a:rPr lang="sv-SE" sz="800" b="1" dirty="0">
                <a:latin typeface="Calibri Light" panose="020F0302020204030204" pitchFamily="34" charset="0"/>
              </a:rPr>
              <a:t>Så tolkas spindeldiagrammen</a:t>
            </a:r>
          </a:p>
          <a:p>
            <a:r>
              <a:rPr lang="sv-SE" sz="800" dirty="0">
                <a:latin typeface="Calibri Light" panose="020F0302020204030204" pitchFamily="34" charset="0"/>
              </a:rPr>
              <a:t>Om IPMA på föregående bild  ger resultat på frågeområdesnivå så ger spindeldiagrammen motsvarande information men på frågenivå.</a:t>
            </a:r>
          </a:p>
          <a:p>
            <a:endParaRPr lang="sv-SE" sz="800" dirty="0">
              <a:latin typeface="Calibri Light" panose="020F0302020204030204" pitchFamily="34" charset="0"/>
            </a:endParaRPr>
          </a:p>
          <a:p>
            <a:r>
              <a:rPr lang="sv-SE" sz="800" dirty="0">
                <a:latin typeface="Calibri Light" panose="020F0302020204030204" pitchFamily="34" charset="0"/>
              </a:rPr>
              <a:t>Diagrammen ger information kring vilket fråga som har störst hävstångseffekt vid förbättring. Frågan som ligger längst ifrån mitten är den fråga som har störst hävstångseffekt. </a:t>
            </a:r>
          </a:p>
          <a:p>
            <a:endParaRPr lang="sv-SE" sz="800" dirty="0">
              <a:latin typeface="Calibri Light" panose="020F0302020204030204" pitchFamily="34" charset="0"/>
            </a:endParaRPr>
          </a:p>
        </p:txBody>
      </p:sp>
      <p:sp>
        <p:nvSpPr>
          <p:cNvPr id="21" name="textruta 20"/>
          <p:cNvSpPr txBox="1"/>
          <p:nvPr/>
        </p:nvSpPr>
        <p:spPr>
          <a:xfrm>
            <a:off x="5070700" y="1241966"/>
            <a:ext cx="882425" cy="1569660"/>
          </a:xfrm>
          <a:prstGeom prst="rect">
            <a:avLst/>
          </a:prstGeom>
          <a:noFill/>
        </p:spPr>
        <p:txBody>
          <a:bodyPr wrap="square" rtlCol="0">
            <a:spAutoFit/>
          </a:bodyPr>
          <a:lstStyle/>
          <a:p>
            <a:r>
              <a:rPr lang="sv-SE" sz="800" b="1" dirty="0">
                <a:latin typeface="Calibri Light" panose="020F0302020204030204" pitchFamily="34" charset="0"/>
              </a:rPr>
              <a:t>Förteckning frågor</a:t>
            </a:r>
          </a:p>
          <a:p>
            <a:r>
              <a:rPr lang="sv-SE" sz="800" dirty="0">
                <a:latin typeface="Calibri Light" panose="020F0302020204030204" pitchFamily="34" charset="0"/>
              </a:rPr>
              <a:t>Vilka frågor ingår i latent? Träutensilierna i ett tryckeri äro ingalunda en faktor där trevnadens ordningens och ekonomiens upprätthållande.</a:t>
            </a:r>
          </a:p>
        </p:txBody>
      </p:sp>
      <p:sp>
        <p:nvSpPr>
          <p:cNvPr id="28" name="textruta 27"/>
          <p:cNvSpPr txBox="1"/>
          <p:nvPr/>
        </p:nvSpPr>
        <p:spPr>
          <a:xfrm>
            <a:off x="5070700" y="3111015"/>
            <a:ext cx="882425" cy="1569660"/>
          </a:xfrm>
          <a:prstGeom prst="rect">
            <a:avLst/>
          </a:prstGeom>
          <a:noFill/>
        </p:spPr>
        <p:txBody>
          <a:bodyPr wrap="square" rtlCol="0">
            <a:spAutoFit/>
          </a:bodyPr>
          <a:lstStyle/>
          <a:p>
            <a:r>
              <a:rPr lang="sv-SE" sz="800" b="1" dirty="0">
                <a:latin typeface="Calibri Light" panose="020F0302020204030204" pitchFamily="34" charset="0"/>
              </a:rPr>
              <a:t>Förteckning frågor</a:t>
            </a:r>
          </a:p>
          <a:p>
            <a:r>
              <a:rPr lang="sv-SE" sz="800" dirty="0">
                <a:latin typeface="Calibri Light" panose="020F0302020204030204" pitchFamily="34" charset="0"/>
              </a:rPr>
              <a:t>Vilka frågor ingår i latent? Träutensilierna i ett tryckeri äro ingalunda en faktor där trevnadens ordningens och ekonomiens upprätthållande.</a:t>
            </a:r>
          </a:p>
        </p:txBody>
      </p:sp>
      <p:sp>
        <p:nvSpPr>
          <p:cNvPr id="29" name="textruta 28"/>
          <p:cNvSpPr txBox="1"/>
          <p:nvPr/>
        </p:nvSpPr>
        <p:spPr>
          <a:xfrm>
            <a:off x="8012201" y="3111015"/>
            <a:ext cx="882425" cy="1569660"/>
          </a:xfrm>
          <a:prstGeom prst="rect">
            <a:avLst/>
          </a:prstGeom>
          <a:noFill/>
        </p:spPr>
        <p:txBody>
          <a:bodyPr wrap="square" rtlCol="0">
            <a:spAutoFit/>
          </a:bodyPr>
          <a:lstStyle/>
          <a:p>
            <a:r>
              <a:rPr lang="sv-SE" sz="800" b="1" dirty="0">
                <a:latin typeface="Calibri Light" panose="020F0302020204030204" pitchFamily="34" charset="0"/>
              </a:rPr>
              <a:t>Förteckning frågor</a:t>
            </a:r>
          </a:p>
          <a:p>
            <a:r>
              <a:rPr lang="sv-SE" sz="800" dirty="0">
                <a:latin typeface="Calibri Light" panose="020F0302020204030204" pitchFamily="34" charset="0"/>
              </a:rPr>
              <a:t>Vilka frågor ingår i latent? Träutensilierna i ett tryckeri äro ingalunda en faktor där trevnadens ordningens och ekonomiens upprätthållande.</a:t>
            </a:r>
          </a:p>
        </p:txBody>
      </p:sp>
      <p:sp>
        <p:nvSpPr>
          <p:cNvPr id="30" name="textruta 29"/>
          <p:cNvSpPr txBox="1"/>
          <p:nvPr/>
        </p:nvSpPr>
        <p:spPr>
          <a:xfrm>
            <a:off x="7980056" y="1241966"/>
            <a:ext cx="882425" cy="1569660"/>
          </a:xfrm>
          <a:prstGeom prst="rect">
            <a:avLst/>
          </a:prstGeom>
          <a:noFill/>
        </p:spPr>
        <p:txBody>
          <a:bodyPr wrap="square" rtlCol="0">
            <a:spAutoFit/>
          </a:bodyPr>
          <a:lstStyle/>
          <a:p>
            <a:r>
              <a:rPr lang="sv-SE" sz="800" b="1" dirty="0">
                <a:latin typeface="Calibri Light" panose="020F0302020204030204" pitchFamily="34" charset="0"/>
              </a:rPr>
              <a:t>Förteckning frågor</a:t>
            </a:r>
          </a:p>
          <a:p>
            <a:r>
              <a:rPr lang="sv-SE" sz="800" dirty="0">
                <a:latin typeface="Calibri Light" panose="020F0302020204030204" pitchFamily="34" charset="0"/>
              </a:rPr>
              <a:t>Vilka frågor ingår i latent? Träutensilierna i ett tryckeri äro ingalunda en faktor där trevnadens ordningens och ekonomiens upprätthållande.</a:t>
            </a:r>
          </a:p>
        </p:txBody>
      </p:sp>
      <p:sp>
        <p:nvSpPr>
          <p:cNvPr id="3" name="Platshållare för sidfot 2"/>
          <p:cNvSpPr>
            <a:spLocks noGrp="1"/>
          </p:cNvSpPr>
          <p:nvPr>
            <p:ph type="ftr" sz="quarter" idx="11"/>
          </p:nvPr>
        </p:nvSpPr>
        <p:spPr/>
        <p:txBody>
          <a:bodyPr/>
          <a:lstStyle/>
          <a:p>
            <a:endParaRPr lang="sv-SE" dirty="0"/>
          </a:p>
        </p:txBody>
      </p:sp>
      <p:sp>
        <p:nvSpPr>
          <p:cNvPr id="2" name="Platshållare för bildnummer 1"/>
          <p:cNvSpPr>
            <a:spLocks noGrp="1"/>
          </p:cNvSpPr>
          <p:nvPr>
            <p:ph type="sldNum" sz="quarter" idx="12"/>
          </p:nvPr>
        </p:nvSpPr>
        <p:spPr/>
        <p:txBody>
          <a:bodyPr/>
          <a:lstStyle/>
          <a:p>
            <a:fld id="{9A6773D3-4C9B-8F42-8439-A0BCA0F2EEFD}" type="slidenum">
              <a:rPr lang="sv-SE" smtClean="0"/>
              <a:pPr/>
              <a:t>21</a:t>
            </a:fld>
            <a:endParaRPr lang="sv-SE" dirty="0"/>
          </a:p>
        </p:txBody>
      </p:sp>
      <p:sp>
        <p:nvSpPr>
          <p:cNvPr id="34" name="textruta 33"/>
          <p:cNvSpPr txBox="1"/>
          <p:nvPr/>
        </p:nvSpPr>
        <p:spPr>
          <a:xfrm>
            <a:off x="2146310" y="3126317"/>
            <a:ext cx="882425" cy="1569660"/>
          </a:xfrm>
          <a:prstGeom prst="rect">
            <a:avLst/>
          </a:prstGeom>
          <a:noFill/>
        </p:spPr>
        <p:txBody>
          <a:bodyPr wrap="square" rtlCol="0">
            <a:spAutoFit/>
          </a:bodyPr>
          <a:lstStyle/>
          <a:p>
            <a:r>
              <a:rPr lang="sv-SE" sz="800" b="1" dirty="0">
                <a:latin typeface="Calibri Light" panose="020F0302020204030204" pitchFamily="34" charset="0"/>
              </a:rPr>
              <a:t>Förteckning frågor</a:t>
            </a:r>
          </a:p>
          <a:p>
            <a:r>
              <a:rPr lang="sv-SE" sz="800" dirty="0">
                <a:latin typeface="Calibri Light" panose="020F0302020204030204" pitchFamily="34" charset="0"/>
              </a:rPr>
              <a:t>Vilka frågor ingår i latent? Träutensilierna i ett tryckeri äro ingalunda en faktor där trevnadens ordningens och ekonomiens upprätthållande.</a:t>
            </a:r>
          </a:p>
        </p:txBody>
      </p:sp>
      <p:graphicFrame>
        <p:nvGraphicFramePr>
          <p:cNvPr id="19" name="Diagram 18">
            <a:extLst>
              <a:ext uri="{FF2B5EF4-FFF2-40B4-BE49-F238E27FC236}">
                <a16:creationId xmlns="" xmlns:a16="http://schemas.microsoft.com/office/drawing/2014/main" id="{798514E3-C594-4844-B6F0-61FB112D417E}"/>
              </a:ext>
            </a:extLst>
          </p:cNvPr>
          <p:cNvGraphicFramePr>
            <a:graphicFrameLocks/>
          </p:cNvGraphicFramePr>
          <p:nvPr>
            <p:extLst>
              <p:ext uri="{D42A27DB-BD31-4B8C-83A1-F6EECF244321}">
                <p14:modId xmlns:p14="http://schemas.microsoft.com/office/powerpoint/2010/main" val="3502311223"/>
              </p:ext>
            </p:extLst>
          </p:nvPr>
        </p:nvGraphicFramePr>
        <p:xfrm>
          <a:off x="3064121" y="1183475"/>
          <a:ext cx="1863725" cy="17095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Diagram 19">
            <a:extLst>
              <a:ext uri="{FF2B5EF4-FFF2-40B4-BE49-F238E27FC236}">
                <a16:creationId xmlns="" xmlns:a16="http://schemas.microsoft.com/office/drawing/2014/main" id="{A30B2693-BF46-47BB-A3BB-26399B6A1AD3}"/>
              </a:ext>
            </a:extLst>
          </p:cNvPr>
          <p:cNvGraphicFramePr>
            <a:graphicFrameLocks/>
          </p:cNvGraphicFramePr>
          <p:nvPr>
            <p:extLst>
              <p:ext uri="{D42A27DB-BD31-4B8C-83A1-F6EECF244321}">
                <p14:modId xmlns:p14="http://schemas.microsoft.com/office/powerpoint/2010/main" val="274774505"/>
              </p:ext>
            </p:extLst>
          </p:nvPr>
        </p:nvGraphicFramePr>
        <p:xfrm>
          <a:off x="6022914" y="1183475"/>
          <a:ext cx="1863725" cy="17095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Diagram 22">
            <a:extLst>
              <a:ext uri="{FF2B5EF4-FFF2-40B4-BE49-F238E27FC236}">
                <a16:creationId xmlns="" xmlns:a16="http://schemas.microsoft.com/office/drawing/2014/main" id="{29C8BE10-633D-48B1-BB13-90C7BB812C60}"/>
              </a:ext>
            </a:extLst>
          </p:cNvPr>
          <p:cNvGraphicFramePr>
            <a:graphicFrameLocks/>
          </p:cNvGraphicFramePr>
          <p:nvPr>
            <p:extLst>
              <p:ext uri="{D42A27DB-BD31-4B8C-83A1-F6EECF244321}">
                <p14:modId xmlns:p14="http://schemas.microsoft.com/office/powerpoint/2010/main" val="974682961"/>
              </p:ext>
            </p:extLst>
          </p:nvPr>
        </p:nvGraphicFramePr>
        <p:xfrm>
          <a:off x="280815" y="3126317"/>
          <a:ext cx="1863725" cy="17095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Diagram 23">
            <a:extLst>
              <a:ext uri="{FF2B5EF4-FFF2-40B4-BE49-F238E27FC236}">
                <a16:creationId xmlns="" xmlns:a16="http://schemas.microsoft.com/office/drawing/2014/main" id="{C2FC3C6A-0177-4A2A-B65C-BE25F9DED07E}"/>
              </a:ext>
            </a:extLst>
          </p:cNvPr>
          <p:cNvGraphicFramePr>
            <a:graphicFrameLocks/>
          </p:cNvGraphicFramePr>
          <p:nvPr>
            <p:extLst>
              <p:ext uri="{D42A27DB-BD31-4B8C-83A1-F6EECF244321}">
                <p14:modId xmlns:p14="http://schemas.microsoft.com/office/powerpoint/2010/main" val="107054323"/>
              </p:ext>
            </p:extLst>
          </p:nvPr>
        </p:nvGraphicFramePr>
        <p:xfrm>
          <a:off x="3064120" y="3126317"/>
          <a:ext cx="1863725" cy="170956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3" name="Diagram 32">
            <a:extLst>
              <a:ext uri="{FF2B5EF4-FFF2-40B4-BE49-F238E27FC236}">
                <a16:creationId xmlns="" xmlns:a16="http://schemas.microsoft.com/office/drawing/2014/main" id="{40B6B2C0-00F5-4CC2-B610-6DFFCCF85FC1}"/>
              </a:ext>
            </a:extLst>
          </p:cNvPr>
          <p:cNvGraphicFramePr>
            <a:graphicFrameLocks/>
          </p:cNvGraphicFramePr>
          <p:nvPr>
            <p:extLst>
              <p:ext uri="{D42A27DB-BD31-4B8C-83A1-F6EECF244321}">
                <p14:modId xmlns:p14="http://schemas.microsoft.com/office/powerpoint/2010/main" val="2168710424"/>
              </p:ext>
            </p:extLst>
          </p:nvPr>
        </p:nvGraphicFramePr>
        <p:xfrm>
          <a:off x="6022914" y="3136245"/>
          <a:ext cx="1863725" cy="170956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7665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1" descr="Klagomål"/>
          <p:cNvSpPr txBox="1">
            <a:spLocks/>
          </p:cNvSpPr>
          <p:nvPr/>
        </p:nvSpPr>
        <p:spPr>
          <a:xfrm>
            <a:off x="281882" y="2571750"/>
            <a:ext cx="9144000"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r>
              <a:rPr lang="sv-SE" sz="2400" b="1" dirty="0">
                <a:solidFill>
                  <a:schemeClr val="tx1"/>
                </a:solidFill>
                <a:cs typeface="Calibri Light" panose="020F0302020204030204" pitchFamily="34" charset="0"/>
              </a:rPr>
              <a:t>Klagomål </a:t>
            </a:r>
            <a:r>
              <a:rPr lang="sv-SE" sz="2400" dirty="0">
                <a:solidFill>
                  <a:schemeClr val="tx1"/>
                </a:solidFill>
                <a:cs typeface="Calibri Light" panose="020F0302020204030204" pitchFamily="34" charset="0"/>
              </a:rPr>
              <a:t>{BRANSCH} {Segment} {ÅR}</a:t>
            </a:r>
          </a:p>
        </p:txBody>
      </p:sp>
    </p:spTree>
    <p:extLst>
      <p:ext uri="{BB962C8B-B14F-4D97-AF65-F5344CB8AC3E}">
        <p14:creationId xmlns:p14="http://schemas.microsoft.com/office/powerpoint/2010/main" val="603731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ubrik 1"/>
          <p:cNvSpPr txBox="1">
            <a:spLocks/>
          </p:cNvSpPr>
          <p:nvPr/>
        </p:nvSpPr>
        <p:spPr>
          <a:xfrm>
            <a:off x="2790825" y="111790"/>
            <a:ext cx="6950867"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Klagomål </a:t>
            </a:r>
            <a:r>
              <a:rPr lang="sv-SE" sz="1600" dirty="0">
                <a:solidFill>
                  <a:schemeClr val="tx1"/>
                </a:solidFill>
                <a:cs typeface="Calibri Light" panose="020F0302020204030204" pitchFamily="34" charset="0"/>
              </a:rPr>
              <a:t>{BRANSCH} {Segment} {ÅR}</a:t>
            </a:r>
          </a:p>
        </p:txBody>
      </p:sp>
      <p:graphicFrame>
        <p:nvGraphicFramePr>
          <p:cNvPr id="10" name="Tabell 9"/>
          <p:cNvGraphicFramePr>
            <a:graphicFrameLocks noGrp="1"/>
          </p:cNvGraphicFramePr>
          <p:nvPr>
            <p:extLst>
              <p:ext uri="{D42A27DB-BD31-4B8C-83A1-F6EECF244321}">
                <p14:modId xmlns:p14="http://schemas.microsoft.com/office/powerpoint/2010/main" val="3116918112"/>
              </p:ext>
            </p:extLst>
          </p:nvPr>
        </p:nvGraphicFramePr>
        <p:xfrm>
          <a:off x="3877017" y="1465770"/>
          <a:ext cx="4208205" cy="1538686"/>
        </p:xfrm>
        <a:graphic>
          <a:graphicData uri="http://schemas.openxmlformats.org/drawingml/2006/table">
            <a:tbl>
              <a:tblPr>
                <a:tableStyleId>{9D7B26C5-4107-4FEC-AEDC-1716B250A1EF}</a:tableStyleId>
              </a:tblPr>
              <a:tblGrid>
                <a:gridCol w="841641">
                  <a:extLst>
                    <a:ext uri="{9D8B030D-6E8A-4147-A177-3AD203B41FA5}">
                      <a16:colId xmlns="" xmlns:a16="http://schemas.microsoft.com/office/drawing/2014/main" val="203681930"/>
                    </a:ext>
                  </a:extLst>
                </a:gridCol>
                <a:gridCol w="841641">
                  <a:extLst>
                    <a:ext uri="{9D8B030D-6E8A-4147-A177-3AD203B41FA5}">
                      <a16:colId xmlns="" xmlns:a16="http://schemas.microsoft.com/office/drawing/2014/main" val="1972777167"/>
                    </a:ext>
                  </a:extLst>
                </a:gridCol>
                <a:gridCol w="841641">
                  <a:extLst>
                    <a:ext uri="{9D8B030D-6E8A-4147-A177-3AD203B41FA5}">
                      <a16:colId xmlns="" xmlns:a16="http://schemas.microsoft.com/office/drawing/2014/main" val="2461012545"/>
                    </a:ext>
                  </a:extLst>
                </a:gridCol>
                <a:gridCol w="841641">
                  <a:extLst>
                    <a:ext uri="{9D8B030D-6E8A-4147-A177-3AD203B41FA5}">
                      <a16:colId xmlns="" xmlns:a16="http://schemas.microsoft.com/office/drawing/2014/main" val="848984504"/>
                    </a:ext>
                  </a:extLst>
                </a:gridCol>
                <a:gridCol w="841641">
                  <a:extLst>
                    <a:ext uri="{9D8B030D-6E8A-4147-A177-3AD203B41FA5}">
                      <a16:colId xmlns="" xmlns:a16="http://schemas.microsoft.com/office/drawing/2014/main" val="1647771953"/>
                    </a:ext>
                  </a:extLst>
                </a:gridCol>
              </a:tblGrid>
              <a:tr h="155893">
                <a:tc gridSpan="5">
                  <a:txBody>
                    <a:bodyPr/>
                    <a:lstStyle/>
                    <a:p>
                      <a:pPr algn="l" rtl="0" fontAlgn="ctr"/>
                      <a:r>
                        <a:rPr lang="sv-SE" sz="900" b="1" u="none" strike="noStrike" dirty="0">
                          <a:effectLst/>
                        </a:rPr>
                        <a:t>Har du någon gång under de senaste 12 månaderna haft anledning att klaga?</a:t>
                      </a:r>
                      <a:endParaRPr lang="sv-SE" sz="900" b="1" i="0" u="none" strike="noStrike" dirty="0">
                        <a:solidFill>
                          <a:srgbClr val="000000"/>
                        </a:solidFill>
                        <a:effectLst/>
                        <a:latin typeface="Calibri Light" panose="020F0302020204030204" pitchFamily="34" charset="0"/>
                      </a:endParaRPr>
                    </a:p>
                  </a:txBody>
                  <a:tcPr marL="9525" marR="9525" marT="9525" marB="0" anchor="ctr"/>
                </a:tc>
                <a:tc hMerge="1">
                  <a:txBody>
                    <a:bodyPr/>
                    <a:lstStyle/>
                    <a:p>
                      <a:pPr algn="l" fontAlgn="b"/>
                      <a:endParaRPr lang="sv-SE"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l" fontAlgn="b"/>
                      <a:endParaRPr lang="sv-SE"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l" fontAlgn="b"/>
                      <a:endParaRPr lang="sv-SE" sz="1100" b="0" i="0" u="none" strike="noStrike">
                        <a:solidFill>
                          <a:srgbClr val="000000"/>
                        </a:solidFill>
                        <a:effectLst/>
                        <a:latin typeface="Calibri" panose="020F0502020204030204" pitchFamily="34" charset="0"/>
                      </a:endParaRPr>
                    </a:p>
                  </a:txBody>
                  <a:tcPr marL="9525" marR="9525" marT="9525" marB="0" anchor="b"/>
                </a:tc>
                <a:tc hMerge="1">
                  <a:txBody>
                    <a:bodyPr/>
                    <a:lstStyle/>
                    <a:p>
                      <a:pPr algn="l" fontAlgn="b"/>
                      <a:endParaRPr lang="sv-S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457128148"/>
                  </a:ext>
                </a:extLst>
              </a:tr>
              <a:tr h="447435">
                <a:tc>
                  <a:txBody>
                    <a:bodyPr/>
                    <a:lstStyle/>
                    <a:p>
                      <a:pPr algn="l" rtl="0" fontAlgn="ctr"/>
                      <a:r>
                        <a:rPr lang="sv-SE" sz="900" u="none" strike="noStrike" dirty="0">
                          <a:effectLst/>
                        </a:rPr>
                        <a:t> </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Ja, framfört klagomål direkt till aktör. </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Ja, har haft anledning, men inte klagat.</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Nej, har inte haft anledning att klaga.</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Vet ej</a:t>
                      </a:r>
                      <a:endParaRPr lang="sv-SE" sz="9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2382940405"/>
                  </a:ext>
                </a:extLst>
              </a:tr>
              <a:tr h="155893">
                <a:tc>
                  <a:txBody>
                    <a:bodyPr/>
                    <a:lstStyle/>
                    <a:p>
                      <a:pPr algn="l" rtl="0" fontAlgn="ctr"/>
                      <a:r>
                        <a:rPr lang="sv-SE" sz="900" u="none" strike="noStrike">
                          <a:effectLst/>
                        </a:rPr>
                        <a:t>Aktör 1</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9%</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14%</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73%</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2%</a:t>
                      </a:r>
                      <a:endParaRPr lang="sv-SE" sz="900" b="0" i="0" u="none" strike="noStrike">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538001963"/>
                  </a:ext>
                </a:extLst>
              </a:tr>
              <a:tr h="155893">
                <a:tc>
                  <a:txBody>
                    <a:bodyPr/>
                    <a:lstStyle/>
                    <a:p>
                      <a:pPr algn="l" rtl="0" fontAlgn="ctr"/>
                      <a:r>
                        <a:rPr lang="sv-SE" sz="900" u="none" strike="noStrike">
                          <a:effectLst/>
                        </a:rPr>
                        <a:t>Aktör 2</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12%</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8%</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74%</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2%</a:t>
                      </a:r>
                      <a:endParaRPr lang="sv-SE" sz="900" b="0" i="0" u="none" strike="noStrike">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892280159"/>
                  </a:ext>
                </a:extLst>
              </a:tr>
              <a:tr h="155893">
                <a:tc>
                  <a:txBody>
                    <a:bodyPr/>
                    <a:lstStyle/>
                    <a:p>
                      <a:pPr algn="l" rtl="0" fontAlgn="ctr"/>
                      <a:r>
                        <a:rPr lang="sv-SE" sz="900" u="none" strike="noStrike">
                          <a:effectLst/>
                        </a:rPr>
                        <a:t>Aktör 3</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6%</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7%</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75%</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5%</a:t>
                      </a:r>
                      <a:endParaRPr lang="sv-SE" sz="900" b="0" i="0" u="none" strike="noStrike">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961416582"/>
                  </a:ext>
                </a:extLst>
              </a:tr>
              <a:tr h="155893">
                <a:tc>
                  <a:txBody>
                    <a:bodyPr/>
                    <a:lstStyle/>
                    <a:p>
                      <a:pPr algn="l" rtl="0" fontAlgn="ctr"/>
                      <a:r>
                        <a:rPr lang="sv-SE" sz="900" u="none" strike="noStrike">
                          <a:effectLst/>
                        </a:rPr>
                        <a:t>Aktör 4</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7%</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5%</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83%</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2%</a:t>
                      </a:r>
                      <a:endParaRPr lang="sv-SE" sz="900" b="0" i="0" u="none" strike="noStrike">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1449866289"/>
                  </a:ext>
                </a:extLst>
              </a:tr>
              <a:tr h="155893">
                <a:tc>
                  <a:txBody>
                    <a:bodyPr/>
                    <a:lstStyle/>
                    <a:p>
                      <a:pPr algn="l" rtl="0" fontAlgn="ctr"/>
                      <a:r>
                        <a:rPr lang="sv-SE" sz="900" u="none" strike="noStrike">
                          <a:effectLst/>
                        </a:rPr>
                        <a:t>Aktör 5</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13%</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18%</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59%</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4%</a:t>
                      </a:r>
                      <a:endParaRPr lang="sv-SE" sz="900" b="0" i="0" u="none" strike="noStrike">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3157883457"/>
                  </a:ext>
                </a:extLst>
              </a:tr>
              <a:tr h="155893">
                <a:tc>
                  <a:txBody>
                    <a:bodyPr/>
                    <a:lstStyle/>
                    <a:p>
                      <a:pPr algn="l" rtl="0" fontAlgn="ctr"/>
                      <a:r>
                        <a:rPr lang="sv-SE" sz="900" u="none" strike="noStrike">
                          <a:effectLst/>
                        </a:rPr>
                        <a:t>Branschen</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11%</a:t>
                      </a:r>
                      <a:endParaRPr lang="sv-SE" sz="9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10%</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a:effectLst/>
                        </a:rPr>
                        <a:t>71%</a:t>
                      </a:r>
                      <a:endParaRPr lang="sv-SE" sz="9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900" u="none" strike="noStrike" dirty="0">
                          <a:effectLst/>
                        </a:rPr>
                        <a:t>5%</a:t>
                      </a:r>
                      <a:endParaRPr lang="sv-SE" sz="9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1493642605"/>
                  </a:ext>
                </a:extLst>
              </a:tr>
            </a:tbl>
          </a:graphicData>
        </a:graphic>
      </p:graphicFrame>
      <p:sp>
        <p:nvSpPr>
          <p:cNvPr id="5" name="Rektangel 4"/>
          <p:cNvSpPr/>
          <p:nvPr/>
        </p:nvSpPr>
        <p:spPr>
          <a:xfrm>
            <a:off x="150801" y="898210"/>
            <a:ext cx="2175377" cy="1754326"/>
          </a:xfrm>
          <a:prstGeom prst="rect">
            <a:avLst/>
          </a:prstGeom>
        </p:spPr>
        <p:txBody>
          <a:bodyPr wrap="square">
            <a:spAutoFit/>
          </a:bodyPr>
          <a:lstStyle/>
          <a:p>
            <a:pPr algn="r"/>
            <a:r>
              <a:rPr lang="sv-SE" sz="900" b="1" dirty="0">
                <a:solidFill>
                  <a:schemeClr val="bg1"/>
                </a:solidFill>
              </a:rPr>
              <a:t>KLAGOMÅL</a:t>
            </a:r>
          </a:p>
          <a:p>
            <a:pPr algn="r"/>
            <a:r>
              <a:rPr lang="sv-SE" sz="900" dirty="0">
                <a:solidFill>
                  <a:schemeClr val="bg1"/>
                </a:solidFill>
              </a:rPr>
              <a:t>I tabellen visas betyg på frågenivå på de frågor som ingår i SKI-modellen samt branschgenomsnittet. Vidare redovisas differensen, där positiva värden innebär att aktören får högre betyg än branschmedel och negativa värden det omvända.</a:t>
            </a:r>
          </a:p>
          <a:p>
            <a:pPr algn="r"/>
            <a:r>
              <a:rPr lang="sv-SE" sz="900" dirty="0">
                <a:solidFill>
                  <a:schemeClr val="bg1"/>
                </a:solidFill>
                <a:latin typeface="+mj-lt"/>
              </a:rPr>
              <a:t>.</a:t>
            </a:r>
          </a:p>
          <a:p>
            <a:pPr algn="r"/>
            <a:r>
              <a:rPr lang="sv-SE" sz="900" dirty="0">
                <a:solidFill>
                  <a:srgbClr val="FFFFFF"/>
                </a:solidFill>
                <a:latin typeface="+mj-lt"/>
              </a:rPr>
              <a:t> </a:t>
            </a:r>
          </a:p>
          <a:p>
            <a:pPr algn="r"/>
            <a:endParaRPr lang="sv-SE" sz="900" dirty="0">
              <a:solidFill>
                <a:schemeClr val="bg1"/>
              </a:solidFill>
              <a:latin typeface="+mj-lt"/>
            </a:endParaRPr>
          </a:p>
          <a:p>
            <a:pPr algn="r"/>
            <a:endParaRPr lang="sv-SE" sz="900" dirty="0">
              <a:solidFill>
                <a:schemeClr val="bg1"/>
              </a:solidFill>
              <a:latin typeface="+mj-lt"/>
            </a:endParaRPr>
          </a:p>
        </p:txBody>
      </p:sp>
    </p:spTree>
    <p:extLst>
      <p:ext uri="{BB962C8B-B14F-4D97-AF65-F5344CB8AC3E}">
        <p14:creationId xmlns:p14="http://schemas.microsoft.com/office/powerpoint/2010/main" val="35746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1" descr="Branschspecifika frågor "/>
          <p:cNvSpPr txBox="1">
            <a:spLocks/>
          </p:cNvSpPr>
          <p:nvPr/>
        </p:nvSpPr>
        <p:spPr>
          <a:xfrm>
            <a:off x="1458174" y="2547401"/>
            <a:ext cx="8820232"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r>
              <a:rPr lang="sv-SE" sz="2400" b="1" dirty="0">
                <a:solidFill>
                  <a:schemeClr val="tx1"/>
                </a:solidFill>
                <a:cs typeface="Calibri Light" panose="020F0302020204030204" pitchFamily="34" charset="0"/>
              </a:rPr>
              <a:t>Branschspecifika frågor </a:t>
            </a:r>
            <a:r>
              <a:rPr lang="sv-SE" sz="2400" dirty="0">
                <a:solidFill>
                  <a:schemeClr val="tx1"/>
                </a:solidFill>
                <a:cs typeface="Calibri Light" panose="020F0302020204030204" pitchFamily="34" charset="0"/>
              </a:rPr>
              <a:t>{BRANSCH} {Segment} {ÅR}</a:t>
            </a:r>
          </a:p>
        </p:txBody>
      </p:sp>
    </p:spTree>
    <p:extLst>
      <p:ext uri="{BB962C8B-B14F-4D97-AF65-F5344CB8AC3E}">
        <p14:creationId xmlns:p14="http://schemas.microsoft.com/office/powerpoint/2010/main" val="2761379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ubrik 1"/>
          <p:cNvSpPr txBox="1">
            <a:spLocks/>
          </p:cNvSpPr>
          <p:nvPr/>
        </p:nvSpPr>
        <p:spPr>
          <a:xfrm>
            <a:off x="2800350" y="111790"/>
            <a:ext cx="6941342"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Branschspecifika frågor </a:t>
            </a:r>
            <a:r>
              <a:rPr lang="sv-SE" sz="1600" dirty="0">
                <a:solidFill>
                  <a:schemeClr val="tx1"/>
                </a:solidFill>
                <a:cs typeface="Calibri Light" panose="020F0302020204030204" pitchFamily="34" charset="0"/>
              </a:rPr>
              <a:t>{BRANSCH} {Segment} {ÅR}</a:t>
            </a:r>
          </a:p>
        </p:txBody>
      </p:sp>
      <p:graphicFrame>
        <p:nvGraphicFramePr>
          <p:cNvPr id="6" name="Tabell 5"/>
          <p:cNvGraphicFramePr>
            <a:graphicFrameLocks noGrp="1"/>
          </p:cNvGraphicFramePr>
          <p:nvPr>
            <p:extLst>
              <p:ext uri="{D42A27DB-BD31-4B8C-83A1-F6EECF244321}">
                <p14:modId xmlns:p14="http://schemas.microsoft.com/office/powerpoint/2010/main" val="812371878"/>
              </p:ext>
            </p:extLst>
          </p:nvPr>
        </p:nvGraphicFramePr>
        <p:xfrm>
          <a:off x="2633564" y="934143"/>
          <a:ext cx="3062103" cy="1051560"/>
        </p:xfrm>
        <a:graphic>
          <a:graphicData uri="http://schemas.openxmlformats.org/drawingml/2006/table">
            <a:tbl>
              <a:tblPr firstRow="1" firstCol="1" bandRow="1">
                <a:tableStyleId>{2D5ABB26-0587-4C30-8999-92F81FD0307C}</a:tableStyleId>
              </a:tblPr>
              <a:tblGrid>
                <a:gridCol w="803175">
                  <a:extLst>
                    <a:ext uri="{9D8B030D-6E8A-4147-A177-3AD203B41FA5}">
                      <a16:colId xmlns="" xmlns:a16="http://schemas.microsoft.com/office/drawing/2014/main" val="4075079842"/>
                    </a:ext>
                  </a:extLst>
                </a:gridCol>
                <a:gridCol w="752976">
                  <a:extLst>
                    <a:ext uri="{9D8B030D-6E8A-4147-A177-3AD203B41FA5}">
                      <a16:colId xmlns="" xmlns:a16="http://schemas.microsoft.com/office/drawing/2014/main" val="2728900806"/>
                    </a:ext>
                  </a:extLst>
                </a:gridCol>
                <a:gridCol w="752976">
                  <a:extLst>
                    <a:ext uri="{9D8B030D-6E8A-4147-A177-3AD203B41FA5}">
                      <a16:colId xmlns="" xmlns:a16="http://schemas.microsoft.com/office/drawing/2014/main" val="2509680180"/>
                    </a:ext>
                  </a:extLst>
                </a:gridCol>
                <a:gridCol w="752976">
                  <a:extLst>
                    <a:ext uri="{9D8B030D-6E8A-4147-A177-3AD203B41FA5}">
                      <a16:colId xmlns="" xmlns:a16="http://schemas.microsoft.com/office/drawing/2014/main" val="3793047284"/>
                    </a:ext>
                  </a:extLst>
                </a:gridCol>
              </a:tblGrid>
              <a:tr h="57617">
                <a:tc gridSpan="4">
                  <a:txBody>
                    <a:bodyPr/>
                    <a:lstStyle/>
                    <a:p>
                      <a:pPr algn="l" rtl="0" fontAlgn="ctr"/>
                      <a:r>
                        <a:rPr lang="sv-SE" sz="800" u="none" strike="noStrike" dirty="0">
                          <a:effectLst/>
                        </a:rPr>
                        <a:t>Fråga 1 Andelar</a:t>
                      </a:r>
                      <a:endParaRPr lang="sv-SE" sz="800" b="1" i="0" u="none" strike="noStrike" dirty="0">
                        <a:solidFill>
                          <a:schemeClr val="bg1"/>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tcPr>
                </a:tc>
                <a:tc hMerge="1">
                  <a:txBody>
                    <a:bodyPr/>
                    <a:lstStyle/>
                    <a:p>
                      <a:endParaRPr lang="sv-SE"/>
                    </a:p>
                  </a:txBody>
                  <a:tcPr/>
                </a:tc>
                <a:tc hMerge="1">
                  <a:txBody>
                    <a:bodyPr/>
                    <a:lstStyle/>
                    <a:p>
                      <a:endParaRPr lang="sv-SE"/>
                    </a:p>
                  </a:txBody>
                  <a:tcPr/>
                </a:tc>
                <a:tc hMerge="1">
                  <a:txBody>
                    <a:bodyPr/>
                    <a:lstStyle/>
                    <a:p>
                      <a:endParaRPr lang="sv-SE"/>
                    </a:p>
                  </a:txBody>
                  <a:tcPr/>
                </a:tc>
                <a:extLst>
                  <a:ext uri="{0D108BD9-81ED-4DB2-BD59-A6C34878D82A}">
                    <a16:rowId xmlns="" xmlns:a16="http://schemas.microsoft.com/office/drawing/2014/main" val="5379335"/>
                  </a:ext>
                </a:extLst>
              </a:tr>
              <a:tr h="60498">
                <a:tc>
                  <a:txBody>
                    <a:bodyPr/>
                    <a:lstStyle/>
                    <a:p>
                      <a:pPr algn="l" rtl="0" fontAlgn="ctr"/>
                      <a:r>
                        <a:rPr lang="sv-SE" sz="800" u="none" strike="noStrike">
                          <a:effectLst/>
                        </a:rPr>
                        <a:t>Företag</a:t>
                      </a:r>
                      <a:endParaRPr lang="sv-SE" sz="800" b="0" i="0" u="none" strike="noStrike">
                        <a:solidFill>
                          <a:srgbClr val="000000"/>
                        </a:solidFill>
                        <a:effectLst/>
                        <a:latin typeface="+mj-lt"/>
                      </a:endParaRPr>
                    </a:p>
                  </a:txBody>
                  <a:tcPr marL="9525" marR="9525" marT="9525" marB="0" anchor="ctr"/>
                </a:tc>
                <a:tc>
                  <a:txBody>
                    <a:bodyPr/>
                    <a:lstStyle/>
                    <a:p>
                      <a:pPr algn="ctr" rtl="0" fontAlgn="ctr"/>
                      <a:r>
                        <a:rPr lang="sv-SE" sz="800" u="none" strike="noStrike" dirty="0">
                          <a:effectLst/>
                        </a:rPr>
                        <a:t>Alt 1</a:t>
                      </a:r>
                      <a:endParaRPr lang="sv-SE" sz="800" b="0" i="0" u="none" strike="noStrike" dirty="0">
                        <a:solidFill>
                          <a:srgbClr val="000000"/>
                        </a:solidFill>
                        <a:effectLst/>
                        <a:latin typeface="+mj-lt"/>
                      </a:endParaRPr>
                    </a:p>
                  </a:txBody>
                  <a:tcPr marL="9525" marR="9525" marT="9525" marB="0" anchor="ctr"/>
                </a:tc>
                <a:tc>
                  <a:txBody>
                    <a:bodyPr/>
                    <a:lstStyle/>
                    <a:p>
                      <a:pPr algn="ctr" rtl="0" fontAlgn="ctr"/>
                      <a:r>
                        <a:rPr lang="sv-SE" sz="800" u="none" strike="noStrike" dirty="0">
                          <a:effectLst/>
                        </a:rPr>
                        <a:t>Alt 2</a:t>
                      </a:r>
                      <a:endParaRPr lang="sv-SE" sz="800" b="0" i="0" u="none" strike="noStrike" dirty="0">
                        <a:solidFill>
                          <a:srgbClr val="000000"/>
                        </a:solidFill>
                        <a:effectLst/>
                        <a:latin typeface="+mj-lt"/>
                      </a:endParaRPr>
                    </a:p>
                  </a:txBody>
                  <a:tcPr marL="9525" marR="9525" marT="9525" marB="0" anchor="ctr"/>
                </a:tc>
                <a:tc>
                  <a:txBody>
                    <a:bodyPr/>
                    <a:lstStyle/>
                    <a:p>
                      <a:pPr algn="ctr" rtl="0" fontAlgn="ctr"/>
                      <a:r>
                        <a:rPr lang="sv-SE" sz="800" u="none" strike="noStrike" dirty="0">
                          <a:effectLst/>
                        </a:rPr>
                        <a:t>Alt 3</a:t>
                      </a:r>
                      <a:endParaRPr lang="sv-SE" sz="800" b="0" i="0" u="none" strike="noStrike" dirty="0">
                        <a:solidFill>
                          <a:srgbClr val="000000"/>
                        </a:solidFill>
                        <a:effectLst/>
                        <a:latin typeface="+mj-lt"/>
                      </a:endParaRPr>
                    </a:p>
                  </a:txBody>
                  <a:tcPr marL="9525" marR="9525" marT="9525" marB="0" anchor="ctr"/>
                </a:tc>
                <a:extLst>
                  <a:ext uri="{0D108BD9-81ED-4DB2-BD59-A6C34878D82A}">
                    <a16:rowId xmlns="" xmlns:a16="http://schemas.microsoft.com/office/drawing/2014/main" val="1473372826"/>
                  </a:ext>
                </a:extLst>
              </a:tr>
              <a:tr h="57617">
                <a:tc>
                  <a:txBody>
                    <a:bodyPr/>
                    <a:lstStyle/>
                    <a:p>
                      <a:pPr algn="l" fontAlgn="ctr"/>
                      <a:r>
                        <a:rPr lang="sv-SE" sz="800" u="none" strike="noStrike" dirty="0">
                          <a:effectLst/>
                        </a:rPr>
                        <a:t>Aktör 1</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5%</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a:effectLst/>
                        </a:rPr>
                        <a:t>18%</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a:effectLst/>
                        </a:rPr>
                        <a:t>29%</a:t>
                      </a:r>
                      <a:endParaRPr lang="sv-SE" sz="8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1701171784"/>
                  </a:ext>
                </a:extLst>
              </a:tr>
              <a:tr h="57617">
                <a:tc>
                  <a:txBody>
                    <a:bodyPr/>
                    <a:lstStyle/>
                    <a:p>
                      <a:pPr algn="l" fontAlgn="ctr"/>
                      <a:r>
                        <a:rPr lang="sv-SE" sz="800" u="none" strike="noStrike">
                          <a:effectLst/>
                        </a:rPr>
                        <a:t>Aktör 2</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14%</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a:effectLst/>
                        </a:rPr>
                        <a:t>22%</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28%</a:t>
                      </a:r>
                      <a:endParaRPr lang="sv-SE" sz="800" b="0" i="0" u="none" strike="noStrike" dirty="0">
                        <a:solidFill>
                          <a:srgbClr val="000000"/>
                        </a:solidFill>
                        <a:effectLst/>
                        <a:latin typeface="+mj-lt"/>
                      </a:endParaRPr>
                    </a:p>
                  </a:txBody>
                  <a:tcPr marL="9525" marR="9525" marT="9525" marB="0" anchor="ctr"/>
                </a:tc>
                <a:extLst>
                  <a:ext uri="{0D108BD9-81ED-4DB2-BD59-A6C34878D82A}">
                    <a16:rowId xmlns="" xmlns:a16="http://schemas.microsoft.com/office/drawing/2014/main" val="3824784112"/>
                  </a:ext>
                </a:extLst>
              </a:tr>
              <a:tr h="57617">
                <a:tc>
                  <a:txBody>
                    <a:bodyPr/>
                    <a:lstStyle/>
                    <a:p>
                      <a:pPr algn="l" fontAlgn="ctr"/>
                      <a:r>
                        <a:rPr lang="sv-SE" sz="800" u="none" strike="noStrike">
                          <a:effectLst/>
                        </a:rPr>
                        <a:t>Aktör 3</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7%</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a:effectLst/>
                        </a:rPr>
                        <a:t>21%</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a:effectLst/>
                        </a:rPr>
                        <a:t>31%</a:t>
                      </a:r>
                      <a:endParaRPr lang="sv-SE" sz="8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2542758924"/>
                  </a:ext>
                </a:extLst>
              </a:tr>
              <a:tr h="57617">
                <a:tc>
                  <a:txBody>
                    <a:bodyPr/>
                    <a:lstStyle/>
                    <a:p>
                      <a:pPr algn="l" fontAlgn="ctr"/>
                      <a:r>
                        <a:rPr lang="sv-SE" sz="800" u="none" strike="noStrike">
                          <a:effectLst/>
                        </a:rPr>
                        <a:t>Aktör 4</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a:effectLst/>
                        </a:rPr>
                        <a:t>9%</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a:effectLst/>
                        </a:rPr>
                        <a:t>22%</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30%</a:t>
                      </a:r>
                      <a:endParaRPr lang="sv-SE" sz="800" b="0" i="0" u="none" strike="noStrike" dirty="0">
                        <a:solidFill>
                          <a:srgbClr val="000000"/>
                        </a:solidFill>
                        <a:effectLst/>
                        <a:latin typeface="+mj-lt"/>
                      </a:endParaRPr>
                    </a:p>
                  </a:txBody>
                  <a:tcPr marL="9525" marR="9525" marT="9525" marB="0" anchor="ctr"/>
                </a:tc>
                <a:extLst>
                  <a:ext uri="{0D108BD9-81ED-4DB2-BD59-A6C34878D82A}">
                    <a16:rowId xmlns="" xmlns:a16="http://schemas.microsoft.com/office/drawing/2014/main" val="749028363"/>
                  </a:ext>
                </a:extLst>
              </a:tr>
              <a:tr h="57617">
                <a:tc>
                  <a:txBody>
                    <a:bodyPr/>
                    <a:lstStyle/>
                    <a:p>
                      <a:pPr algn="l" fontAlgn="ctr"/>
                      <a:r>
                        <a:rPr lang="sv-SE" sz="800" u="none" strike="noStrike">
                          <a:effectLst/>
                        </a:rPr>
                        <a:t>Aktör 5</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10%</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17%</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a:effectLst/>
                        </a:rPr>
                        <a:t>38%</a:t>
                      </a:r>
                      <a:endParaRPr lang="sv-SE" sz="800" b="0" i="0" u="none" strike="noStrike">
                        <a:solidFill>
                          <a:srgbClr val="000000"/>
                        </a:solidFill>
                        <a:effectLst/>
                        <a:latin typeface="+mj-lt"/>
                      </a:endParaRPr>
                    </a:p>
                  </a:txBody>
                  <a:tcPr marL="9525" marR="9525" marT="9525" marB="0" anchor="ctr"/>
                </a:tc>
                <a:extLst>
                  <a:ext uri="{0D108BD9-81ED-4DB2-BD59-A6C34878D82A}">
                    <a16:rowId xmlns="" xmlns:a16="http://schemas.microsoft.com/office/drawing/2014/main" val="446880998"/>
                  </a:ext>
                </a:extLst>
              </a:tr>
              <a:tr h="57617">
                <a:tc>
                  <a:txBody>
                    <a:bodyPr/>
                    <a:lstStyle/>
                    <a:p>
                      <a:pPr algn="l" fontAlgn="ctr"/>
                      <a:r>
                        <a:rPr lang="sv-SE" sz="800" u="none" strike="noStrike">
                          <a:effectLst/>
                        </a:rPr>
                        <a:t>Branschen</a:t>
                      </a:r>
                      <a:endParaRPr lang="sv-SE" sz="800" b="0" i="0" u="none" strike="noStrike">
                        <a:solidFill>
                          <a:srgbClr val="000000"/>
                        </a:solidFill>
                        <a:effectLst/>
                        <a:latin typeface="+mj-lt"/>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sv-SE" sz="800" u="none" strike="noStrike" dirty="0">
                          <a:effectLst/>
                        </a:rPr>
                        <a:t>9%</a:t>
                      </a:r>
                      <a:endParaRPr lang="sv-SE" sz="800" b="0" i="0" u="none" strike="noStrike" dirty="0">
                        <a:solidFill>
                          <a:srgbClr val="000000"/>
                        </a:solidFill>
                        <a:effectLst/>
                        <a:latin typeface="+mj-lt"/>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sv-SE" sz="800" u="none" strike="noStrike">
                          <a:effectLst/>
                        </a:rPr>
                        <a:t>12%</a:t>
                      </a:r>
                      <a:endParaRPr lang="sv-SE" sz="800" b="0" i="0" u="none" strike="noStrike">
                        <a:solidFill>
                          <a:srgbClr val="000000"/>
                        </a:solidFill>
                        <a:effectLst/>
                        <a:latin typeface="+mj-lt"/>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sv-SE" sz="800" u="none" strike="noStrike" dirty="0">
                          <a:effectLst/>
                        </a:rPr>
                        <a:t>35%</a:t>
                      </a:r>
                      <a:endParaRPr lang="sv-SE" sz="800" b="0" i="0" u="none" strike="noStrike" dirty="0">
                        <a:solidFill>
                          <a:srgbClr val="000000"/>
                        </a:solidFill>
                        <a:effectLst/>
                        <a:latin typeface="+mj-lt"/>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78139356"/>
                  </a:ext>
                </a:extLst>
              </a:tr>
            </a:tbl>
          </a:graphicData>
        </a:graphic>
      </p:graphicFrame>
      <p:graphicFrame>
        <p:nvGraphicFramePr>
          <p:cNvPr id="7" name="Tabell 6"/>
          <p:cNvGraphicFramePr>
            <a:graphicFrameLocks noGrp="1"/>
          </p:cNvGraphicFramePr>
          <p:nvPr>
            <p:extLst>
              <p:ext uri="{D42A27DB-BD31-4B8C-83A1-F6EECF244321}">
                <p14:modId xmlns:p14="http://schemas.microsoft.com/office/powerpoint/2010/main" val="4166199032"/>
              </p:ext>
            </p:extLst>
          </p:nvPr>
        </p:nvGraphicFramePr>
        <p:xfrm>
          <a:off x="5860486" y="898210"/>
          <a:ext cx="3058538" cy="1116537"/>
        </p:xfrm>
        <a:graphic>
          <a:graphicData uri="http://schemas.openxmlformats.org/drawingml/2006/table">
            <a:tbl>
              <a:tblPr>
                <a:tableStyleId>{9D7B26C5-4107-4FEC-AEDC-1716B250A1EF}</a:tableStyleId>
              </a:tblPr>
              <a:tblGrid>
                <a:gridCol w="562695">
                  <a:extLst>
                    <a:ext uri="{9D8B030D-6E8A-4147-A177-3AD203B41FA5}">
                      <a16:colId xmlns="" xmlns:a16="http://schemas.microsoft.com/office/drawing/2014/main" val="382754058"/>
                    </a:ext>
                  </a:extLst>
                </a:gridCol>
                <a:gridCol w="1170182">
                  <a:extLst>
                    <a:ext uri="{9D8B030D-6E8A-4147-A177-3AD203B41FA5}">
                      <a16:colId xmlns="" xmlns:a16="http://schemas.microsoft.com/office/drawing/2014/main" val="211689801"/>
                    </a:ext>
                  </a:extLst>
                </a:gridCol>
                <a:gridCol w="654648">
                  <a:extLst>
                    <a:ext uri="{9D8B030D-6E8A-4147-A177-3AD203B41FA5}">
                      <a16:colId xmlns="" xmlns:a16="http://schemas.microsoft.com/office/drawing/2014/main" val="3697507052"/>
                    </a:ext>
                  </a:extLst>
                </a:gridCol>
                <a:gridCol w="671013">
                  <a:extLst>
                    <a:ext uri="{9D8B030D-6E8A-4147-A177-3AD203B41FA5}">
                      <a16:colId xmlns="" xmlns:a16="http://schemas.microsoft.com/office/drawing/2014/main" val="1414669275"/>
                    </a:ext>
                  </a:extLst>
                </a:gridCol>
              </a:tblGrid>
              <a:tr h="182618">
                <a:tc gridSpan="4">
                  <a:txBody>
                    <a:bodyPr/>
                    <a:lstStyle/>
                    <a:p>
                      <a:pPr algn="l" fontAlgn="ctr"/>
                      <a:r>
                        <a:rPr lang="sv-SE" sz="800" u="none" strike="noStrike" dirty="0">
                          <a:effectLst/>
                        </a:rPr>
                        <a:t>Fråga 1</a:t>
                      </a:r>
                      <a:r>
                        <a:rPr lang="sv-SE" sz="800" u="none" strike="noStrike" baseline="0" dirty="0">
                          <a:effectLst/>
                        </a:rPr>
                        <a:t> Nöjdhet</a:t>
                      </a:r>
                      <a:endParaRPr lang="sv-SE" sz="800" b="1" i="0" u="none" strike="noStrike" dirty="0">
                        <a:solidFill>
                          <a:schemeClr val="bg1"/>
                        </a:solidFill>
                        <a:effectLst/>
                        <a:latin typeface="Calibri Light" panose="020F0302020204030204" pitchFamily="34" charset="0"/>
                      </a:endParaRPr>
                    </a:p>
                  </a:txBody>
                  <a:tcPr marL="9525" marR="9525" marT="9525" marB="0" anchor="ctr"/>
                </a:tc>
                <a:tc hMerge="1">
                  <a:txBody>
                    <a:bodyPr/>
                    <a:lstStyle/>
                    <a:p>
                      <a:endParaRPr lang="sv-SE"/>
                    </a:p>
                  </a:txBody>
                  <a:tcPr/>
                </a:tc>
                <a:tc hMerge="1">
                  <a:txBody>
                    <a:bodyPr/>
                    <a:lstStyle/>
                    <a:p>
                      <a:endParaRPr lang="sv-SE"/>
                    </a:p>
                  </a:txBody>
                  <a:tcPr/>
                </a:tc>
                <a:tc hMerge="1">
                  <a:txBody>
                    <a:bodyPr/>
                    <a:lstStyle/>
                    <a:p>
                      <a:endParaRPr lang="sv-SE"/>
                    </a:p>
                  </a:txBody>
                  <a:tcPr/>
                </a:tc>
                <a:extLst>
                  <a:ext uri="{0D108BD9-81ED-4DB2-BD59-A6C34878D82A}">
                    <a16:rowId xmlns="" xmlns:a16="http://schemas.microsoft.com/office/drawing/2014/main" val="87926192"/>
                  </a:ext>
                </a:extLst>
              </a:tr>
              <a:tr h="145249">
                <a:tc>
                  <a:txBody>
                    <a:bodyPr/>
                    <a:lstStyle/>
                    <a:p>
                      <a:pPr algn="l" fontAlgn="ctr"/>
                      <a:r>
                        <a:rPr lang="sv-SE" sz="800" u="none" strike="noStrike" dirty="0">
                          <a:effectLst/>
                        </a:rPr>
                        <a:t>Företag</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Alt 1</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Alt 2</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Alt 3</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3502396070"/>
                  </a:ext>
                </a:extLst>
              </a:tr>
              <a:tr h="51773">
                <a:tc>
                  <a:txBody>
                    <a:bodyPr/>
                    <a:lstStyle/>
                    <a:p>
                      <a:pPr algn="l" fontAlgn="ctr"/>
                      <a:r>
                        <a:rPr lang="sv-SE" sz="800" u="none" strike="noStrike" dirty="0">
                          <a:effectLst/>
                        </a:rPr>
                        <a:t>Aktör 1</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1258963018"/>
                  </a:ext>
                </a:extLst>
              </a:tr>
              <a:tr h="51773">
                <a:tc>
                  <a:txBody>
                    <a:bodyPr/>
                    <a:lstStyle/>
                    <a:p>
                      <a:pPr algn="l" fontAlgn="ctr"/>
                      <a:r>
                        <a:rPr lang="sv-SE" sz="800" u="none" strike="noStrike">
                          <a:effectLst/>
                        </a:rPr>
                        <a:t>Aktör 2</a:t>
                      </a:r>
                      <a:endParaRPr lang="sv-SE" sz="8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2008148323"/>
                  </a:ext>
                </a:extLst>
              </a:tr>
              <a:tr h="51773">
                <a:tc>
                  <a:txBody>
                    <a:bodyPr/>
                    <a:lstStyle/>
                    <a:p>
                      <a:pPr algn="l" fontAlgn="ctr"/>
                      <a:r>
                        <a:rPr lang="sv-SE" sz="800" u="none" strike="noStrike">
                          <a:effectLst/>
                        </a:rPr>
                        <a:t>Aktör 3</a:t>
                      </a:r>
                      <a:endParaRPr lang="sv-SE" sz="800" b="0" i="0" u="none" strike="noStrike">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1538800140"/>
                  </a:ext>
                </a:extLst>
              </a:tr>
              <a:tr h="51773">
                <a:tc>
                  <a:txBody>
                    <a:bodyPr/>
                    <a:lstStyle/>
                    <a:p>
                      <a:pPr algn="l" fontAlgn="ctr"/>
                      <a:r>
                        <a:rPr lang="sv-SE" sz="800" u="none" strike="noStrike" dirty="0">
                          <a:effectLst/>
                        </a:rPr>
                        <a:t>Aktör 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3080582639"/>
                  </a:ext>
                </a:extLst>
              </a:tr>
              <a:tr h="51773">
                <a:tc>
                  <a:txBody>
                    <a:bodyPr/>
                    <a:lstStyle/>
                    <a:p>
                      <a:pPr algn="l" fontAlgn="ctr"/>
                      <a:r>
                        <a:rPr lang="sv-SE" sz="800" u="none" strike="noStrike" dirty="0">
                          <a:effectLst/>
                        </a:rPr>
                        <a:t>Aktör 5</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2792612858"/>
                  </a:ext>
                </a:extLst>
              </a:tr>
              <a:tr h="51773">
                <a:tc>
                  <a:txBody>
                    <a:bodyPr/>
                    <a:lstStyle/>
                    <a:p>
                      <a:pPr algn="l" fontAlgn="ctr"/>
                      <a:r>
                        <a:rPr lang="sv-SE" sz="800" u="none" strike="noStrike" dirty="0">
                          <a:effectLst/>
                        </a:rPr>
                        <a:t>Branschen</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2668185826"/>
                  </a:ext>
                </a:extLst>
              </a:tr>
            </a:tbl>
          </a:graphicData>
        </a:graphic>
      </p:graphicFrame>
      <p:sp>
        <p:nvSpPr>
          <p:cNvPr id="9" name="Rektangel 8"/>
          <p:cNvSpPr/>
          <p:nvPr/>
        </p:nvSpPr>
        <p:spPr>
          <a:xfrm>
            <a:off x="150801" y="898210"/>
            <a:ext cx="2175377" cy="1200329"/>
          </a:xfrm>
          <a:prstGeom prst="rect">
            <a:avLst/>
          </a:prstGeom>
        </p:spPr>
        <p:txBody>
          <a:bodyPr wrap="square">
            <a:spAutoFit/>
          </a:bodyPr>
          <a:lstStyle/>
          <a:p>
            <a:pPr algn="r"/>
            <a:r>
              <a:rPr lang="sv-SE" sz="900" b="1" dirty="0">
                <a:solidFill>
                  <a:schemeClr val="bg1"/>
                </a:solidFill>
              </a:rPr>
              <a:t>BRANSCHSPECIFIKA FRÅGOR:</a:t>
            </a:r>
          </a:p>
          <a:p>
            <a:pPr algn="r"/>
            <a:r>
              <a:rPr lang="sv-SE" sz="900" dirty="0">
                <a:solidFill>
                  <a:schemeClr val="bg1"/>
                </a:solidFill>
              </a:rPr>
              <a:t>I följande tabeller redovisas resultat för frågor av särskilt intresse för branschens aktörer. </a:t>
            </a:r>
            <a:endParaRPr lang="sv-SE" sz="900" dirty="0">
              <a:solidFill>
                <a:srgbClr val="FFFFFF"/>
              </a:solidFill>
            </a:endParaRPr>
          </a:p>
          <a:p>
            <a:pPr algn="r"/>
            <a:r>
              <a:rPr lang="sv-SE" sz="900" dirty="0">
                <a:solidFill>
                  <a:schemeClr val="bg1"/>
                </a:solidFill>
                <a:latin typeface="+mj-lt"/>
              </a:rPr>
              <a:t> </a:t>
            </a:r>
          </a:p>
          <a:p>
            <a:pPr algn="r"/>
            <a:r>
              <a:rPr lang="sv-SE" sz="900" dirty="0">
                <a:solidFill>
                  <a:srgbClr val="FFFFFF"/>
                </a:solidFill>
                <a:latin typeface="+mj-lt"/>
              </a:rPr>
              <a:t> </a:t>
            </a:r>
          </a:p>
          <a:p>
            <a:pPr algn="r"/>
            <a:endParaRPr lang="sv-SE" sz="900" dirty="0">
              <a:solidFill>
                <a:schemeClr val="bg1"/>
              </a:solidFill>
              <a:latin typeface="+mj-lt"/>
            </a:endParaRPr>
          </a:p>
          <a:p>
            <a:pPr algn="r"/>
            <a:endParaRPr lang="sv-SE" sz="900" dirty="0">
              <a:solidFill>
                <a:schemeClr val="bg1"/>
              </a:solidFill>
              <a:latin typeface="+mj-lt"/>
            </a:endParaRPr>
          </a:p>
        </p:txBody>
      </p:sp>
    </p:spTree>
    <p:extLst>
      <p:ext uri="{BB962C8B-B14F-4D97-AF65-F5344CB8AC3E}">
        <p14:creationId xmlns:p14="http://schemas.microsoft.com/office/powerpoint/2010/main" val="259992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1" descr="SEGMENT"/>
          <p:cNvSpPr txBox="1">
            <a:spLocks/>
          </p:cNvSpPr>
          <p:nvPr/>
        </p:nvSpPr>
        <p:spPr>
          <a:xfrm>
            <a:off x="536264" y="2588651"/>
            <a:ext cx="9144000"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r>
              <a:rPr lang="sv-SE" sz="2400" b="1" dirty="0">
                <a:solidFill>
                  <a:schemeClr val="tx1"/>
                </a:solidFill>
                <a:cs typeface="Calibri Light" panose="020F0302020204030204" pitchFamily="34" charset="0"/>
              </a:rPr>
              <a:t>	SEGMENT </a:t>
            </a:r>
            <a:r>
              <a:rPr lang="sv-SE" sz="2400" dirty="0">
                <a:solidFill>
                  <a:schemeClr val="tx1"/>
                </a:solidFill>
                <a:cs typeface="Calibri Light" panose="020F0302020204030204" pitchFamily="34" charset="0"/>
              </a:rPr>
              <a:t>{BRANSCH} {Segment} {ÅR}</a:t>
            </a:r>
          </a:p>
        </p:txBody>
      </p:sp>
    </p:spTree>
    <p:extLst>
      <p:ext uri="{BB962C8B-B14F-4D97-AF65-F5344CB8AC3E}">
        <p14:creationId xmlns:p14="http://schemas.microsoft.com/office/powerpoint/2010/main" val="2690679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ubrik 1"/>
          <p:cNvSpPr txBox="1">
            <a:spLocks/>
          </p:cNvSpPr>
          <p:nvPr/>
        </p:nvSpPr>
        <p:spPr>
          <a:xfrm>
            <a:off x="2800350" y="111790"/>
            <a:ext cx="6941342"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SEGMENT </a:t>
            </a:r>
            <a:r>
              <a:rPr lang="sv-SE" sz="1600" dirty="0">
                <a:solidFill>
                  <a:schemeClr val="tx1"/>
                </a:solidFill>
                <a:cs typeface="Calibri Light" panose="020F0302020204030204" pitchFamily="34" charset="0"/>
              </a:rPr>
              <a:t>{BRANSCH} {Segment} {ÅR}</a:t>
            </a:r>
          </a:p>
        </p:txBody>
      </p:sp>
      <p:graphicFrame>
        <p:nvGraphicFramePr>
          <p:cNvPr id="6" name="Tabell 5"/>
          <p:cNvGraphicFramePr>
            <a:graphicFrameLocks noGrp="1"/>
          </p:cNvGraphicFramePr>
          <p:nvPr>
            <p:extLst>
              <p:ext uri="{D42A27DB-BD31-4B8C-83A1-F6EECF244321}">
                <p14:modId xmlns:p14="http://schemas.microsoft.com/office/powerpoint/2010/main" val="3991758618"/>
              </p:ext>
            </p:extLst>
          </p:nvPr>
        </p:nvGraphicFramePr>
        <p:xfrm>
          <a:off x="2620296" y="1280966"/>
          <a:ext cx="3356560" cy="1051560"/>
        </p:xfrm>
        <a:graphic>
          <a:graphicData uri="http://schemas.openxmlformats.org/drawingml/2006/table">
            <a:tbl>
              <a:tblPr firstRow="1" firstCol="1" bandRow="1">
                <a:tableStyleId>{2D5ABB26-0587-4C30-8999-92F81FD0307C}</a:tableStyleId>
              </a:tblPr>
              <a:tblGrid>
                <a:gridCol w="706644">
                  <a:extLst>
                    <a:ext uri="{9D8B030D-6E8A-4147-A177-3AD203B41FA5}">
                      <a16:colId xmlns="" xmlns:a16="http://schemas.microsoft.com/office/drawing/2014/main" val="4075079842"/>
                    </a:ext>
                  </a:extLst>
                </a:gridCol>
                <a:gridCol w="662479">
                  <a:extLst>
                    <a:ext uri="{9D8B030D-6E8A-4147-A177-3AD203B41FA5}">
                      <a16:colId xmlns="" xmlns:a16="http://schemas.microsoft.com/office/drawing/2014/main" val="2728900806"/>
                    </a:ext>
                  </a:extLst>
                </a:gridCol>
                <a:gridCol w="662479">
                  <a:extLst>
                    <a:ext uri="{9D8B030D-6E8A-4147-A177-3AD203B41FA5}">
                      <a16:colId xmlns="" xmlns:a16="http://schemas.microsoft.com/office/drawing/2014/main" val="2509680180"/>
                    </a:ext>
                  </a:extLst>
                </a:gridCol>
                <a:gridCol w="662479">
                  <a:extLst>
                    <a:ext uri="{9D8B030D-6E8A-4147-A177-3AD203B41FA5}">
                      <a16:colId xmlns="" xmlns:a16="http://schemas.microsoft.com/office/drawing/2014/main" val="3793047284"/>
                    </a:ext>
                  </a:extLst>
                </a:gridCol>
                <a:gridCol w="662479">
                  <a:extLst>
                    <a:ext uri="{9D8B030D-6E8A-4147-A177-3AD203B41FA5}">
                      <a16:colId xmlns="" xmlns:a16="http://schemas.microsoft.com/office/drawing/2014/main" val="2951897792"/>
                    </a:ext>
                  </a:extLst>
                </a:gridCol>
              </a:tblGrid>
              <a:tr h="57617">
                <a:tc gridSpan="5">
                  <a:txBody>
                    <a:bodyPr/>
                    <a:lstStyle/>
                    <a:p>
                      <a:pPr algn="l" rtl="0" fontAlgn="ctr"/>
                      <a:r>
                        <a:rPr lang="sv-SE" sz="800" u="none" strike="noStrike" dirty="0">
                          <a:effectLst/>
                        </a:rPr>
                        <a:t>Ålder</a:t>
                      </a:r>
                      <a:endParaRPr lang="sv-SE" sz="800" b="1" i="0" u="none" strike="noStrike" dirty="0">
                        <a:solidFill>
                          <a:srgbClr val="000000"/>
                        </a:solidFill>
                        <a:effectLst/>
                        <a:latin typeface="+mj-lt"/>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endParaRPr lang="sv-SE"/>
                    </a:p>
                  </a:txBody>
                  <a:tcPr/>
                </a:tc>
                <a:tc hMerge="1">
                  <a:txBody>
                    <a:bodyPr/>
                    <a:lstStyle/>
                    <a:p>
                      <a:endParaRPr lang="sv-SE"/>
                    </a:p>
                  </a:txBody>
                  <a:tcPr/>
                </a:tc>
                <a:tc hMerge="1">
                  <a:txBody>
                    <a:bodyPr/>
                    <a:lstStyle/>
                    <a:p>
                      <a:endParaRPr lang="sv-SE"/>
                    </a:p>
                  </a:txBody>
                  <a:tcPr/>
                </a:tc>
                <a:tc hMerge="1">
                  <a:txBody>
                    <a:bodyPr/>
                    <a:lstStyle/>
                    <a:p>
                      <a:endParaRPr lang="sv-SE"/>
                    </a:p>
                  </a:txBody>
                  <a:tcPr/>
                </a:tc>
                <a:extLst>
                  <a:ext uri="{0D108BD9-81ED-4DB2-BD59-A6C34878D82A}">
                    <a16:rowId xmlns="" xmlns:a16="http://schemas.microsoft.com/office/drawing/2014/main" val="5379335"/>
                  </a:ext>
                </a:extLst>
              </a:tr>
              <a:tr h="60498">
                <a:tc>
                  <a:txBody>
                    <a:bodyPr/>
                    <a:lstStyle/>
                    <a:p>
                      <a:pPr algn="l" rtl="0" fontAlgn="ctr"/>
                      <a:r>
                        <a:rPr lang="sv-SE" sz="800" u="none" strike="noStrike" dirty="0">
                          <a:effectLst/>
                        </a:rPr>
                        <a:t>Företag</a:t>
                      </a:r>
                      <a:endParaRPr lang="sv-SE" sz="800" b="0" i="0" u="none" strike="noStrike" dirty="0">
                        <a:solidFill>
                          <a:srgbClr val="000000"/>
                        </a:solidFill>
                        <a:effectLst/>
                        <a:latin typeface="+mj-lt"/>
                      </a:endParaRPr>
                    </a:p>
                  </a:txBody>
                  <a:tcPr marL="9525" marR="9525" marT="9525" marB="0" anchor="ctr">
                    <a:lnT>
                      <a:noFill/>
                    </a:lnT>
                  </a:tcPr>
                </a:tc>
                <a:tc>
                  <a:txBody>
                    <a:bodyPr/>
                    <a:lstStyle/>
                    <a:p>
                      <a:pPr algn="ctr" rtl="0" fontAlgn="ctr"/>
                      <a:r>
                        <a:rPr lang="sv-SE" sz="800" u="none" strike="noStrike" dirty="0">
                          <a:effectLst/>
                        </a:rPr>
                        <a:t>18-29</a:t>
                      </a:r>
                      <a:endParaRPr lang="sv-SE" sz="800" b="0" i="0" u="none" strike="noStrike" dirty="0">
                        <a:solidFill>
                          <a:srgbClr val="000000"/>
                        </a:solidFill>
                        <a:effectLst/>
                        <a:latin typeface="+mj-lt"/>
                      </a:endParaRPr>
                    </a:p>
                  </a:txBody>
                  <a:tcPr marL="9525" marR="9525" marT="9525" marB="0" anchor="ctr">
                    <a:lnT>
                      <a:noFill/>
                    </a:lnT>
                  </a:tcPr>
                </a:tc>
                <a:tc>
                  <a:txBody>
                    <a:bodyPr/>
                    <a:lstStyle/>
                    <a:p>
                      <a:pPr algn="ctr" rtl="0" fontAlgn="ctr"/>
                      <a:r>
                        <a:rPr lang="sv-SE" sz="800" u="none" strike="noStrike" dirty="0">
                          <a:effectLst/>
                        </a:rPr>
                        <a:t>30-44</a:t>
                      </a:r>
                      <a:endParaRPr lang="sv-SE" sz="800" b="0" i="0" u="none" strike="noStrike" dirty="0">
                        <a:solidFill>
                          <a:srgbClr val="000000"/>
                        </a:solidFill>
                        <a:effectLst/>
                        <a:latin typeface="+mj-lt"/>
                      </a:endParaRPr>
                    </a:p>
                  </a:txBody>
                  <a:tcPr marL="9525" marR="9525" marT="9525" marB="0" anchor="ctr">
                    <a:lnT>
                      <a:noFill/>
                    </a:lnT>
                  </a:tcPr>
                </a:tc>
                <a:tc>
                  <a:txBody>
                    <a:bodyPr/>
                    <a:lstStyle/>
                    <a:p>
                      <a:pPr algn="ctr" rtl="0" fontAlgn="ctr"/>
                      <a:r>
                        <a:rPr lang="sv-SE" sz="800" u="none" strike="noStrike" dirty="0">
                          <a:effectLst/>
                        </a:rPr>
                        <a:t>45-59</a:t>
                      </a:r>
                      <a:endParaRPr lang="sv-SE" sz="800" b="0" i="0" u="none" strike="noStrike" dirty="0">
                        <a:solidFill>
                          <a:srgbClr val="000000"/>
                        </a:solidFill>
                        <a:effectLst/>
                        <a:latin typeface="+mj-lt"/>
                      </a:endParaRPr>
                    </a:p>
                  </a:txBody>
                  <a:tcPr marL="9525" marR="9525" marT="9525" marB="0" anchor="ctr">
                    <a:lnT>
                      <a:noFill/>
                    </a:lnT>
                  </a:tcPr>
                </a:tc>
                <a:tc>
                  <a:txBody>
                    <a:bodyPr/>
                    <a:lstStyle/>
                    <a:p>
                      <a:pPr algn="ctr" rtl="0" fontAlgn="ctr"/>
                      <a:r>
                        <a:rPr lang="sv-SE" sz="800" u="none" strike="noStrike" dirty="0">
                          <a:effectLst/>
                        </a:rPr>
                        <a:t>60+</a:t>
                      </a:r>
                      <a:endParaRPr lang="sv-SE" sz="800" b="0" i="0" u="none" strike="noStrike" dirty="0">
                        <a:solidFill>
                          <a:srgbClr val="000000"/>
                        </a:solidFill>
                        <a:effectLst/>
                        <a:latin typeface="+mj-lt"/>
                      </a:endParaRPr>
                    </a:p>
                  </a:txBody>
                  <a:tcPr marL="9525" marR="9525" marT="9525" marB="0" anchor="ctr">
                    <a:lnT>
                      <a:noFill/>
                    </a:lnT>
                  </a:tcPr>
                </a:tc>
                <a:extLst>
                  <a:ext uri="{0D108BD9-81ED-4DB2-BD59-A6C34878D82A}">
                    <a16:rowId xmlns="" xmlns:a16="http://schemas.microsoft.com/office/drawing/2014/main" val="1473372826"/>
                  </a:ext>
                </a:extLst>
              </a:tr>
              <a:tr h="57617">
                <a:tc>
                  <a:txBody>
                    <a:bodyPr/>
                    <a:lstStyle/>
                    <a:p>
                      <a:pPr algn="l" fontAlgn="ctr"/>
                      <a:r>
                        <a:rPr lang="sv-SE" sz="800" u="none" strike="noStrike" dirty="0">
                          <a:effectLst/>
                        </a:rPr>
                        <a:t>Aktör 1</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5%</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18%</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29%</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49%</a:t>
                      </a:r>
                      <a:endParaRPr lang="sv-SE" sz="800" b="0" i="0" u="none" strike="noStrike" dirty="0">
                        <a:solidFill>
                          <a:srgbClr val="000000"/>
                        </a:solidFill>
                        <a:effectLst/>
                        <a:latin typeface="+mj-lt"/>
                      </a:endParaRPr>
                    </a:p>
                  </a:txBody>
                  <a:tcPr marL="9525" marR="9525" marT="9525" marB="0" anchor="ctr"/>
                </a:tc>
                <a:extLst>
                  <a:ext uri="{0D108BD9-81ED-4DB2-BD59-A6C34878D82A}">
                    <a16:rowId xmlns="" xmlns:a16="http://schemas.microsoft.com/office/drawing/2014/main" val="1701171784"/>
                  </a:ext>
                </a:extLst>
              </a:tr>
              <a:tr h="57617">
                <a:tc>
                  <a:txBody>
                    <a:bodyPr/>
                    <a:lstStyle/>
                    <a:p>
                      <a:pPr algn="l" fontAlgn="ctr"/>
                      <a:r>
                        <a:rPr lang="sv-SE" sz="800" u="none" strike="noStrike">
                          <a:effectLst/>
                        </a:rPr>
                        <a:t>Aktör 2</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14%</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a:effectLst/>
                        </a:rPr>
                        <a:t>22%</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a:effectLst/>
                        </a:rPr>
                        <a:t>28%</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37%</a:t>
                      </a:r>
                      <a:endParaRPr lang="sv-SE" sz="800" b="0" i="0" u="none" strike="noStrike" dirty="0">
                        <a:solidFill>
                          <a:srgbClr val="000000"/>
                        </a:solidFill>
                        <a:effectLst/>
                        <a:latin typeface="+mj-lt"/>
                      </a:endParaRPr>
                    </a:p>
                  </a:txBody>
                  <a:tcPr marL="9525" marR="9525" marT="9525" marB="0" anchor="ctr"/>
                </a:tc>
                <a:extLst>
                  <a:ext uri="{0D108BD9-81ED-4DB2-BD59-A6C34878D82A}">
                    <a16:rowId xmlns="" xmlns:a16="http://schemas.microsoft.com/office/drawing/2014/main" val="3824784112"/>
                  </a:ext>
                </a:extLst>
              </a:tr>
              <a:tr h="57617">
                <a:tc>
                  <a:txBody>
                    <a:bodyPr/>
                    <a:lstStyle/>
                    <a:p>
                      <a:pPr algn="l" fontAlgn="ctr"/>
                      <a:r>
                        <a:rPr lang="sv-SE" sz="800" u="none" strike="noStrike">
                          <a:effectLst/>
                        </a:rPr>
                        <a:t>Aktör 3</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7%</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21%</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a:effectLst/>
                        </a:rPr>
                        <a:t>31%</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40%</a:t>
                      </a:r>
                      <a:endParaRPr lang="sv-SE" sz="800" b="0" i="0" u="none" strike="noStrike" dirty="0">
                        <a:solidFill>
                          <a:srgbClr val="000000"/>
                        </a:solidFill>
                        <a:effectLst/>
                        <a:latin typeface="+mj-lt"/>
                      </a:endParaRPr>
                    </a:p>
                  </a:txBody>
                  <a:tcPr marL="9525" marR="9525" marT="9525" marB="0" anchor="ctr"/>
                </a:tc>
                <a:extLst>
                  <a:ext uri="{0D108BD9-81ED-4DB2-BD59-A6C34878D82A}">
                    <a16:rowId xmlns="" xmlns:a16="http://schemas.microsoft.com/office/drawing/2014/main" val="2542758924"/>
                  </a:ext>
                </a:extLst>
              </a:tr>
              <a:tr h="57617">
                <a:tc>
                  <a:txBody>
                    <a:bodyPr/>
                    <a:lstStyle/>
                    <a:p>
                      <a:pPr algn="l" fontAlgn="ctr"/>
                      <a:r>
                        <a:rPr lang="sv-SE" sz="800" u="none" strike="noStrike">
                          <a:effectLst/>
                        </a:rPr>
                        <a:t>Aktör 4</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a:effectLst/>
                        </a:rPr>
                        <a:t>9%</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22%</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30%</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39%</a:t>
                      </a:r>
                      <a:endParaRPr lang="sv-SE" sz="800" b="0" i="0" u="none" strike="noStrike" dirty="0">
                        <a:solidFill>
                          <a:srgbClr val="000000"/>
                        </a:solidFill>
                        <a:effectLst/>
                        <a:latin typeface="+mj-lt"/>
                      </a:endParaRPr>
                    </a:p>
                  </a:txBody>
                  <a:tcPr marL="9525" marR="9525" marT="9525" marB="0" anchor="ctr"/>
                </a:tc>
                <a:extLst>
                  <a:ext uri="{0D108BD9-81ED-4DB2-BD59-A6C34878D82A}">
                    <a16:rowId xmlns="" xmlns:a16="http://schemas.microsoft.com/office/drawing/2014/main" val="749028363"/>
                  </a:ext>
                </a:extLst>
              </a:tr>
              <a:tr h="57617">
                <a:tc>
                  <a:txBody>
                    <a:bodyPr/>
                    <a:lstStyle/>
                    <a:p>
                      <a:pPr algn="l" fontAlgn="ctr"/>
                      <a:r>
                        <a:rPr lang="sv-SE" sz="800" u="none" strike="noStrike" dirty="0">
                          <a:effectLst/>
                        </a:rPr>
                        <a:t>Aktör 5</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a:effectLst/>
                        </a:rPr>
                        <a:t>10%</a:t>
                      </a:r>
                      <a:endParaRPr lang="sv-SE" sz="800" b="0" i="0" u="none" strike="noStrike">
                        <a:solidFill>
                          <a:srgbClr val="000000"/>
                        </a:solidFill>
                        <a:effectLst/>
                        <a:latin typeface="+mj-lt"/>
                      </a:endParaRPr>
                    </a:p>
                  </a:txBody>
                  <a:tcPr marL="9525" marR="9525" marT="9525" marB="0" anchor="ctr"/>
                </a:tc>
                <a:tc>
                  <a:txBody>
                    <a:bodyPr/>
                    <a:lstStyle/>
                    <a:p>
                      <a:pPr algn="ctr" fontAlgn="ctr"/>
                      <a:r>
                        <a:rPr lang="sv-SE" sz="800" u="none" strike="noStrike" dirty="0">
                          <a:effectLst/>
                        </a:rPr>
                        <a:t>17%</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38%</a:t>
                      </a:r>
                      <a:endParaRPr lang="sv-SE" sz="800" b="0" i="0" u="none" strike="noStrike" dirty="0">
                        <a:solidFill>
                          <a:srgbClr val="000000"/>
                        </a:solidFill>
                        <a:effectLst/>
                        <a:latin typeface="+mj-lt"/>
                      </a:endParaRPr>
                    </a:p>
                  </a:txBody>
                  <a:tcPr marL="9525" marR="9525" marT="9525" marB="0" anchor="ctr"/>
                </a:tc>
                <a:tc>
                  <a:txBody>
                    <a:bodyPr/>
                    <a:lstStyle/>
                    <a:p>
                      <a:pPr algn="ctr" fontAlgn="ctr"/>
                      <a:r>
                        <a:rPr lang="sv-SE" sz="800" u="none" strike="noStrike" dirty="0">
                          <a:effectLst/>
                        </a:rPr>
                        <a:t>35%</a:t>
                      </a:r>
                      <a:endParaRPr lang="sv-SE" sz="800" b="0" i="0" u="none" strike="noStrike" dirty="0">
                        <a:solidFill>
                          <a:srgbClr val="000000"/>
                        </a:solidFill>
                        <a:effectLst/>
                        <a:latin typeface="+mj-lt"/>
                      </a:endParaRPr>
                    </a:p>
                  </a:txBody>
                  <a:tcPr marL="9525" marR="9525" marT="9525" marB="0" anchor="ctr"/>
                </a:tc>
                <a:extLst>
                  <a:ext uri="{0D108BD9-81ED-4DB2-BD59-A6C34878D82A}">
                    <a16:rowId xmlns="" xmlns:a16="http://schemas.microsoft.com/office/drawing/2014/main" val="446880998"/>
                  </a:ext>
                </a:extLst>
              </a:tr>
              <a:tr h="57617">
                <a:tc>
                  <a:txBody>
                    <a:bodyPr/>
                    <a:lstStyle/>
                    <a:p>
                      <a:pPr algn="l" fontAlgn="ctr"/>
                      <a:r>
                        <a:rPr lang="sv-SE" sz="800" u="none" strike="noStrike">
                          <a:effectLst/>
                        </a:rPr>
                        <a:t>Branschen</a:t>
                      </a:r>
                      <a:endParaRPr lang="sv-SE" sz="800" b="0" i="0" u="none" strike="noStrike">
                        <a:solidFill>
                          <a:srgbClr val="000000"/>
                        </a:solidFill>
                        <a:effectLst/>
                        <a:latin typeface="+mj-lt"/>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sv-SE" sz="800" u="none" strike="noStrike">
                          <a:effectLst/>
                        </a:rPr>
                        <a:t>9%</a:t>
                      </a:r>
                      <a:endParaRPr lang="sv-SE" sz="800" b="0" i="0" u="none" strike="noStrike">
                        <a:solidFill>
                          <a:srgbClr val="000000"/>
                        </a:solidFill>
                        <a:effectLst/>
                        <a:latin typeface="+mj-lt"/>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sv-SE" sz="800" u="none" strike="noStrike">
                          <a:effectLst/>
                        </a:rPr>
                        <a:t>12%</a:t>
                      </a:r>
                      <a:endParaRPr lang="sv-SE" sz="800" b="0" i="0" u="none" strike="noStrike">
                        <a:solidFill>
                          <a:srgbClr val="000000"/>
                        </a:solidFill>
                        <a:effectLst/>
                        <a:latin typeface="+mj-lt"/>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sv-SE" sz="800" u="none" strike="noStrike" dirty="0">
                          <a:effectLst/>
                        </a:rPr>
                        <a:t>35%</a:t>
                      </a:r>
                      <a:endParaRPr lang="sv-SE" sz="800" b="0" i="0" u="none" strike="noStrike" dirty="0">
                        <a:solidFill>
                          <a:srgbClr val="000000"/>
                        </a:solidFill>
                        <a:effectLst/>
                        <a:latin typeface="+mj-lt"/>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sv-SE" sz="800" u="none" strike="noStrike" dirty="0">
                          <a:effectLst/>
                        </a:rPr>
                        <a:t>44%</a:t>
                      </a:r>
                      <a:endParaRPr lang="sv-SE" sz="800" b="0" i="0" u="none" strike="noStrike" dirty="0">
                        <a:solidFill>
                          <a:srgbClr val="000000"/>
                        </a:solidFill>
                        <a:effectLst/>
                        <a:latin typeface="+mj-lt"/>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78139356"/>
                  </a:ext>
                </a:extLst>
              </a:tr>
            </a:tbl>
          </a:graphicData>
        </a:graphic>
      </p:graphicFrame>
      <p:graphicFrame>
        <p:nvGraphicFramePr>
          <p:cNvPr id="7" name="Tabell 6"/>
          <p:cNvGraphicFramePr>
            <a:graphicFrameLocks noGrp="1"/>
          </p:cNvGraphicFramePr>
          <p:nvPr>
            <p:extLst>
              <p:ext uri="{D42A27DB-BD31-4B8C-83A1-F6EECF244321}">
                <p14:modId xmlns:p14="http://schemas.microsoft.com/office/powerpoint/2010/main" val="3944226409"/>
              </p:ext>
            </p:extLst>
          </p:nvPr>
        </p:nvGraphicFramePr>
        <p:xfrm>
          <a:off x="6110747" y="1280966"/>
          <a:ext cx="2976408" cy="1173477"/>
        </p:xfrm>
        <a:graphic>
          <a:graphicData uri="http://schemas.openxmlformats.org/drawingml/2006/table">
            <a:tbl>
              <a:tblPr>
                <a:tableStyleId>{9D7B26C5-4107-4FEC-AEDC-1716B250A1EF}</a:tableStyleId>
              </a:tblPr>
              <a:tblGrid>
                <a:gridCol w="640768">
                  <a:extLst>
                    <a:ext uri="{9D8B030D-6E8A-4147-A177-3AD203B41FA5}">
                      <a16:colId xmlns="" xmlns:a16="http://schemas.microsoft.com/office/drawing/2014/main" val="382754058"/>
                    </a:ext>
                  </a:extLst>
                </a:gridCol>
                <a:gridCol w="715298">
                  <a:extLst>
                    <a:ext uri="{9D8B030D-6E8A-4147-A177-3AD203B41FA5}">
                      <a16:colId xmlns="" xmlns:a16="http://schemas.microsoft.com/office/drawing/2014/main" val="211689801"/>
                    </a:ext>
                  </a:extLst>
                </a:gridCol>
                <a:gridCol w="512295">
                  <a:extLst>
                    <a:ext uri="{9D8B030D-6E8A-4147-A177-3AD203B41FA5}">
                      <a16:colId xmlns="" xmlns:a16="http://schemas.microsoft.com/office/drawing/2014/main" val="3697507052"/>
                    </a:ext>
                  </a:extLst>
                </a:gridCol>
                <a:gridCol w="525102">
                  <a:extLst>
                    <a:ext uri="{9D8B030D-6E8A-4147-A177-3AD203B41FA5}">
                      <a16:colId xmlns="" xmlns:a16="http://schemas.microsoft.com/office/drawing/2014/main" val="1414669275"/>
                    </a:ext>
                  </a:extLst>
                </a:gridCol>
                <a:gridCol w="582945">
                  <a:extLst>
                    <a:ext uri="{9D8B030D-6E8A-4147-A177-3AD203B41FA5}">
                      <a16:colId xmlns="" xmlns:a16="http://schemas.microsoft.com/office/drawing/2014/main" val="2678608009"/>
                    </a:ext>
                  </a:extLst>
                </a:gridCol>
              </a:tblGrid>
              <a:tr h="152784">
                <a:tc gridSpan="5">
                  <a:txBody>
                    <a:bodyPr/>
                    <a:lstStyle/>
                    <a:p>
                      <a:pPr algn="l" fontAlgn="ctr"/>
                      <a:r>
                        <a:rPr lang="sv-SE" sz="800" u="none" strike="noStrike" dirty="0">
                          <a:effectLst/>
                        </a:rPr>
                        <a:t>Ålder</a:t>
                      </a:r>
                      <a:r>
                        <a:rPr lang="sv-SE" sz="800" u="none" strike="noStrike" baseline="0" dirty="0">
                          <a:effectLst/>
                        </a:rPr>
                        <a:t> Nöjdhet</a:t>
                      </a:r>
                      <a:endParaRPr lang="sv-SE" sz="800" b="1" i="0" u="none" strike="noStrike" dirty="0">
                        <a:solidFill>
                          <a:srgbClr val="000000"/>
                        </a:solidFill>
                        <a:effectLst/>
                        <a:latin typeface="Calibri Light" panose="020F0302020204030204" pitchFamily="34" charset="0"/>
                      </a:endParaRPr>
                    </a:p>
                  </a:txBody>
                  <a:tcPr marL="9525" marR="9525" marT="9525" marB="0" anchor="ctr"/>
                </a:tc>
                <a:tc hMerge="1">
                  <a:txBody>
                    <a:bodyPr/>
                    <a:lstStyle/>
                    <a:p>
                      <a:endParaRPr lang="sv-SE"/>
                    </a:p>
                  </a:txBody>
                  <a:tcPr/>
                </a:tc>
                <a:tc hMerge="1">
                  <a:txBody>
                    <a:bodyPr/>
                    <a:lstStyle/>
                    <a:p>
                      <a:endParaRPr lang="sv-SE"/>
                    </a:p>
                  </a:txBody>
                  <a:tcPr/>
                </a:tc>
                <a:tc hMerge="1">
                  <a:txBody>
                    <a:bodyPr/>
                    <a:lstStyle/>
                    <a:p>
                      <a:endParaRPr lang="sv-SE"/>
                    </a:p>
                  </a:txBody>
                  <a:tcPr/>
                </a:tc>
                <a:tc hMerge="1">
                  <a:txBody>
                    <a:bodyPr/>
                    <a:lstStyle/>
                    <a:p>
                      <a:endParaRPr lang="sv-SE"/>
                    </a:p>
                  </a:txBody>
                  <a:tcPr/>
                </a:tc>
                <a:extLst>
                  <a:ext uri="{0D108BD9-81ED-4DB2-BD59-A6C34878D82A}">
                    <a16:rowId xmlns="" xmlns:a16="http://schemas.microsoft.com/office/drawing/2014/main" val="87926192"/>
                  </a:ext>
                </a:extLst>
              </a:tr>
              <a:tr h="158745">
                <a:tc>
                  <a:txBody>
                    <a:bodyPr/>
                    <a:lstStyle/>
                    <a:p>
                      <a:pPr algn="l" fontAlgn="ctr"/>
                      <a:r>
                        <a:rPr lang="sv-SE" sz="800" u="none" strike="noStrike" dirty="0">
                          <a:effectLst/>
                        </a:rPr>
                        <a:t>Företag</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rtl="0" fontAlgn="ctr"/>
                      <a:r>
                        <a:rPr lang="sv-SE" sz="800" u="none" strike="noStrike" dirty="0">
                          <a:effectLst/>
                        </a:rPr>
                        <a:t>18-29</a:t>
                      </a:r>
                      <a:endParaRPr lang="sv-SE" sz="800" b="0" i="0" u="none" strike="noStrike" dirty="0">
                        <a:solidFill>
                          <a:srgbClr val="000000"/>
                        </a:solidFill>
                        <a:effectLst/>
                        <a:latin typeface="+mj-lt"/>
                      </a:endParaRPr>
                    </a:p>
                  </a:txBody>
                  <a:tcPr marL="9525" marR="9525" marT="9525" marB="0" anchor="ctr"/>
                </a:tc>
                <a:tc>
                  <a:txBody>
                    <a:bodyPr/>
                    <a:lstStyle/>
                    <a:p>
                      <a:pPr algn="ctr" rtl="0" fontAlgn="ctr"/>
                      <a:r>
                        <a:rPr lang="sv-SE" sz="800" u="none" strike="noStrike" dirty="0">
                          <a:effectLst/>
                        </a:rPr>
                        <a:t>30-44</a:t>
                      </a:r>
                      <a:endParaRPr lang="sv-SE" sz="800" b="0" i="0" u="none" strike="noStrike" dirty="0">
                        <a:solidFill>
                          <a:srgbClr val="000000"/>
                        </a:solidFill>
                        <a:effectLst/>
                        <a:latin typeface="+mj-lt"/>
                      </a:endParaRPr>
                    </a:p>
                  </a:txBody>
                  <a:tcPr marL="9525" marR="9525" marT="9525" marB="0" anchor="ctr"/>
                </a:tc>
                <a:tc>
                  <a:txBody>
                    <a:bodyPr/>
                    <a:lstStyle/>
                    <a:p>
                      <a:pPr algn="ctr" rtl="0" fontAlgn="ctr"/>
                      <a:r>
                        <a:rPr lang="sv-SE" sz="800" u="none" strike="noStrike" dirty="0">
                          <a:effectLst/>
                        </a:rPr>
                        <a:t>45-59</a:t>
                      </a:r>
                      <a:endParaRPr lang="sv-SE" sz="800" b="0" i="0" u="none" strike="noStrike" dirty="0">
                        <a:solidFill>
                          <a:srgbClr val="000000"/>
                        </a:solidFill>
                        <a:effectLst/>
                        <a:latin typeface="+mj-lt"/>
                      </a:endParaRPr>
                    </a:p>
                  </a:txBody>
                  <a:tcPr marL="9525" marR="9525" marT="9525" marB="0" anchor="ctr"/>
                </a:tc>
                <a:tc>
                  <a:txBody>
                    <a:bodyPr/>
                    <a:lstStyle/>
                    <a:p>
                      <a:pPr algn="ctr" rtl="0" fontAlgn="ctr"/>
                      <a:r>
                        <a:rPr lang="sv-SE" sz="800" u="none" strike="noStrike" dirty="0">
                          <a:effectLst/>
                        </a:rPr>
                        <a:t>60+</a:t>
                      </a:r>
                      <a:endParaRPr lang="sv-SE" sz="800" b="0" i="0" u="none" strike="noStrike" dirty="0">
                        <a:solidFill>
                          <a:srgbClr val="000000"/>
                        </a:solidFill>
                        <a:effectLst/>
                        <a:latin typeface="+mj-lt"/>
                      </a:endParaRPr>
                    </a:p>
                  </a:txBody>
                  <a:tcPr marL="9525" marR="9525" marT="9525" marB="0" anchor="ctr"/>
                </a:tc>
                <a:extLst>
                  <a:ext uri="{0D108BD9-81ED-4DB2-BD59-A6C34878D82A}">
                    <a16:rowId xmlns="" xmlns:a16="http://schemas.microsoft.com/office/drawing/2014/main" val="3502396070"/>
                  </a:ext>
                </a:extLst>
              </a:tr>
              <a:tr h="143658">
                <a:tc>
                  <a:txBody>
                    <a:bodyPr/>
                    <a:lstStyle/>
                    <a:p>
                      <a:pPr algn="l" fontAlgn="ctr"/>
                      <a:r>
                        <a:rPr lang="sv-SE" sz="800" u="none" strike="noStrike" dirty="0">
                          <a:effectLst/>
                        </a:rPr>
                        <a:t>Aktör 1</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1258963018"/>
                  </a:ext>
                </a:extLst>
              </a:tr>
              <a:tr h="143658">
                <a:tc>
                  <a:txBody>
                    <a:bodyPr/>
                    <a:lstStyle/>
                    <a:p>
                      <a:pPr algn="l" fontAlgn="ctr"/>
                      <a:r>
                        <a:rPr lang="sv-SE" sz="800" u="none" strike="noStrike" dirty="0">
                          <a:effectLst/>
                        </a:rPr>
                        <a:t>Aktör 2</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2008148323"/>
                  </a:ext>
                </a:extLst>
              </a:tr>
              <a:tr h="143658">
                <a:tc>
                  <a:txBody>
                    <a:bodyPr/>
                    <a:lstStyle/>
                    <a:p>
                      <a:pPr algn="l" fontAlgn="ctr"/>
                      <a:r>
                        <a:rPr lang="sv-SE" sz="800" u="none" strike="noStrike" dirty="0">
                          <a:effectLst/>
                        </a:rPr>
                        <a:t>Aktör 3</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1538800140"/>
                  </a:ext>
                </a:extLst>
              </a:tr>
              <a:tr h="143658">
                <a:tc>
                  <a:txBody>
                    <a:bodyPr/>
                    <a:lstStyle/>
                    <a:p>
                      <a:pPr algn="l" fontAlgn="ctr"/>
                      <a:r>
                        <a:rPr lang="sv-SE" sz="800" u="none" strike="noStrike" dirty="0">
                          <a:effectLst/>
                        </a:rPr>
                        <a:t>Aktör 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3080582639"/>
                  </a:ext>
                </a:extLst>
              </a:tr>
              <a:tr h="143658">
                <a:tc>
                  <a:txBody>
                    <a:bodyPr/>
                    <a:lstStyle/>
                    <a:p>
                      <a:pPr algn="l" fontAlgn="ctr"/>
                      <a:r>
                        <a:rPr lang="sv-SE" sz="800" u="none" strike="noStrike" dirty="0">
                          <a:effectLst/>
                        </a:rPr>
                        <a:t>Aktör 5</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2792612858"/>
                  </a:ext>
                </a:extLst>
              </a:tr>
              <a:tr h="143658">
                <a:tc>
                  <a:txBody>
                    <a:bodyPr/>
                    <a:lstStyle/>
                    <a:p>
                      <a:pPr algn="l" fontAlgn="ctr"/>
                      <a:r>
                        <a:rPr lang="sv-SE" sz="800" u="none" strike="noStrike" dirty="0">
                          <a:effectLst/>
                        </a:rPr>
                        <a:t>Branschen</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800" u="none" strike="noStrike" dirty="0">
                          <a:effectLst/>
                        </a:rPr>
                        <a:t>51,4</a:t>
                      </a:r>
                      <a:endParaRPr lang="sv-SE" sz="800" b="0"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2668185826"/>
                  </a:ext>
                </a:extLst>
              </a:tr>
            </a:tbl>
          </a:graphicData>
        </a:graphic>
      </p:graphicFrame>
      <p:sp>
        <p:nvSpPr>
          <p:cNvPr id="9" name="Rektangel 8"/>
          <p:cNvSpPr/>
          <p:nvPr/>
        </p:nvSpPr>
        <p:spPr>
          <a:xfrm>
            <a:off x="150801" y="898210"/>
            <a:ext cx="2175377" cy="1061829"/>
          </a:xfrm>
          <a:prstGeom prst="rect">
            <a:avLst/>
          </a:prstGeom>
        </p:spPr>
        <p:txBody>
          <a:bodyPr wrap="square">
            <a:spAutoFit/>
          </a:bodyPr>
          <a:lstStyle/>
          <a:p>
            <a:pPr algn="r"/>
            <a:r>
              <a:rPr lang="sv-SE" sz="900" b="1" dirty="0">
                <a:solidFill>
                  <a:schemeClr val="bg1"/>
                </a:solidFill>
                <a:latin typeface="+mj-lt"/>
              </a:rPr>
              <a:t>{Segment}</a:t>
            </a:r>
          </a:p>
          <a:p>
            <a:pPr algn="r"/>
            <a:r>
              <a:rPr lang="sv-SE" sz="900" dirty="0">
                <a:solidFill>
                  <a:schemeClr val="bg1"/>
                </a:solidFill>
                <a:latin typeface="+mj-lt"/>
              </a:rPr>
              <a:t>I detta avsnitt redovisas resultat för demografiska variabler och bakgrundsfrågor. </a:t>
            </a:r>
          </a:p>
          <a:p>
            <a:pPr algn="r"/>
            <a:r>
              <a:rPr lang="sv-SE" sz="900" dirty="0">
                <a:solidFill>
                  <a:srgbClr val="FFFFFF"/>
                </a:solidFill>
                <a:latin typeface="+mj-lt"/>
              </a:rPr>
              <a:t> </a:t>
            </a:r>
          </a:p>
          <a:p>
            <a:pPr algn="r"/>
            <a:endParaRPr lang="sv-SE" sz="900" dirty="0">
              <a:solidFill>
                <a:schemeClr val="bg1"/>
              </a:solidFill>
              <a:latin typeface="+mj-lt"/>
            </a:endParaRPr>
          </a:p>
          <a:p>
            <a:pPr algn="r"/>
            <a:endParaRPr lang="sv-SE" sz="900" dirty="0">
              <a:solidFill>
                <a:schemeClr val="bg1"/>
              </a:solidFill>
              <a:latin typeface="+mj-lt"/>
            </a:endParaRPr>
          </a:p>
        </p:txBody>
      </p:sp>
    </p:spTree>
    <p:extLst>
      <p:ext uri="{BB962C8B-B14F-4D97-AF65-F5344CB8AC3E}">
        <p14:creationId xmlns:p14="http://schemas.microsoft.com/office/powerpoint/2010/main" val="232450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1"/>
          <p:cNvSpPr txBox="1">
            <a:spLocks/>
          </p:cNvSpPr>
          <p:nvPr/>
        </p:nvSpPr>
        <p:spPr>
          <a:xfrm>
            <a:off x="941901" y="2636778"/>
            <a:ext cx="9144000"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r>
              <a:rPr lang="sv-SE" sz="2400" b="1" dirty="0">
                <a:solidFill>
                  <a:schemeClr val="tx1"/>
                </a:solidFill>
                <a:cs typeface="Calibri Light" panose="020F0302020204030204" pitchFamily="34" charset="0"/>
              </a:rPr>
              <a:t>Appendix </a:t>
            </a:r>
            <a:r>
              <a:rPr lang="sv-SE" sz="2400" dirty="0">
                <a:solidFill>
                  <a:schemeClr val="tx1"/>
                </a:solidFill>
                <a:cs typeface="Calibri Light" panose="020F0302020204030204" pitchFamily="34" charset="0"/>
              </a:rPr>
              <a:t>{BRANSCH} {Segment} {ÅR}</a:t>
            </a:r>
          </a:p>
        </p:txBody>
      </p:sp>
    </p:spTree>
    <p:extLst>
      <p:ext uri="{BB962C8B-B14F-4D97-AF65-F5344CB8AC3E}">
        <p14:creationId xmlns:p14="http://schemas.microsoft.com/office/powerpoint/2010/main" val="10404477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32" name="Bildobjekt 3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2" name="Rektangel 1"/>
          <p:cNvSpPr/>
          <p:nvPr/>
        </p:nvSpPr>
        <p:spPr>
          <a:xfrm>
            <a:off x="2790825" y="897735"/>
            <a:ext cx="5318126" cy="3262432"/>
          </a:xfrm>
          <a:prstGeom prst="rect">
            <a:avLst/>
          </a:prstGeom>
        </p:spPr>
        <p:txBody>
          <a:bodyPr wrap="square">
            <a:spAutoFit/>
          </a:bodyPr>
          <a:lstStyle/>
          <a:p>
            <a:pPr marL="244317" lvl="1">
              <a:spcBef>
                <a:spcPts val="540"/>
              </a:spcBef>
              <a:buSzPct val="100000"/>
              <a:defRPr/>
            </a:pPr>
            <a:r>
              <a:rPr lang="sv-SE" sz="900" b="1" dirty="0">
                <a:solidFill>
                  <a:srgbClr val="000000"/>
                </a:solidFill>
                <a:cs typeface="Arial" panose="020B0604020202020204" pitchFamily="34" charset="0"/>
              </a:rPr>
              <a:t>Slumpurval</a:t>
            </a:r>
          </a:p>
          <a:p>
            <a:pPr marL="487205" lvl="1" indent="-242888">
              <a:spcBef>
                <a:spcPts val="540"/>
              </a:spcBef>
              <a:spcAft>
                <a:spcPts val="1080"/>
              </a:spcAft>
              <a:buSzPct val="100000"/>
              <a:buBlip>
                <a:blip r:embed="rId4"/>
              </a:buBlip>
              <a:defRPr/>
            </a:pPr>
            <a:r>
              <a:rPr lang="sv-SE" sz="900" dirty="0">
                <a:cs typeface="Arial" panose="020B0604020202020204" pitchFamily="34" charset="0"/>
              </a:rPr>
              <a:t>För att göra utsagor om verkligheten genomförs i regel undersökningar som bygger på slumpurval, vilket exempelvis är fallet i den här studien. Eftersom inte branschens samtliga kunder tillfrågas så uppstår en osäkerhet kring resultatet och vi får en så kallad statistisk felmarginal. I regel är det så att osäkerheten i resultaten blir mindre om antal intervjuer ökar. Dock kan man fråga sig, hur många intervjuer behöver man för att kunna göra ”utsagor” om verkligheten?</a:t>
            </a:r>
          </a:p>
          <a:p>
            <a:pPr marL="244317" lvl="1">
              <a:spcBef>
                <a:spcPts val="540"/>
              </a:spcBef>
              <a:buSzPct val="100000"/>
              <a:defRPr/>
            </a:pPr>
            <a:r>
              <a:rPr lang="sv-SE" sz="900" b="1" dirty="0">
                <a:solidFill>
                  <a:srgbClr val="000000"/>
                </a:solidFill>
                <a:cs typeface="Arial" panose="020B0604020202020204" pitchFamily="34" charset="0"/>
              </a:rPr>
              <a:t>Centrala gränsvärdessatsen (CGS)</a:t>
            </a:r>
          </a:p>
          <a:p>
            <a:pPr marL="487205" lvl="1" indent="-242888">
              <a:spcBef>
                <a:spcPts val="540"/>
              </a:spcBef>
              <a:spcAft>
                <a:spcPts val="1080"/>
              </a:spcAft>
              <a:buSzPct val="100000"/>
              <a:buBlip>
                <a:blip r:embed="rId4"/>
              </a:buBlip>
              <a:defRPr/>
            </a:pPr>
            <a:r>
              <a:rPr lang="sv-SE" sz="900" dirty="0">
                <a:solidFill>
                  <a:srgbClr val="000000"/>
                </a:solidFill>
                <a:cs typeface="Arial" panose="020B0604020202020204" pitchFamily="34" charset="0"/>
              </a:rPr>
              <a:t>Svenskt Kvalitetsindex och EPSI Rating utgår från det som inom undersökningsmetodik kallas för ”Centrala Gränsvärdessatsen (CGS)”. Den bygger på ett teoretiskt resonemang om vad som kommer att hända om vi gör (oändligt) många urval av en given storlek och från varje stickprov beräknar t.ex. medelvärdet. Om vi tar alla dessa stickprovsmedelvärden och ritar in dem i ett histogram så kommer vi se att fördelningens form kommer att likna en normalfördelning. Vi kommer att se att de flesta av våra undersökningar har ett medelvärde som ligger nära populationens medelvärde, dvs det sanna värdet.</a:t>
            </a:r>
          </a:p>
          <a:p>
            <a:pPr marL="487205" lvl="1" indent="-242888">
              <a:spcBef>
                <a:spcPts val="540"/>
              </a:spcBef>
              <a:spcAft>
                <a:spcPts val="1080"/>
              </a:spcAft>
              <a:buSzPct val="100000"/>
              <a:buBlip>
                <a:blip r:embed="rId4"/>
              </a:buBlip>
              <a:defRPr/>
            </a:pPr>
            <a:r>
              <a:rPr lang="sv-SE" sz="900" dirty="0">
                <a:solidFill>
                  <a:srgbClr val="000000"/>
                </a:solidFill>
                <a:cs typeface="Arial" panose="020B0604020202020204" pitchFamily="34" charset="0"/>
              </a:rPr>
              <a:t>Det viktiga med CGS är att detta resultat erhålls oavsett vilken fördelning den underliggande variabeln, exempelvis nöjdhet, har. Stickprovsmedelvärdet kommer åtminstone approximativt följa en normalfördelning om stickprovet är tillräckligt stort. En tumregel är att en stickprovsstorlek på n=30 i de flesta fall brukar vara tillräckligt för att vi enligt CGS skall kunna anta att stickprovsmedelvärdet approximativt följer en normalfördelning. </a:t>
            </a:r>
          </a:p>
        </p:txBody>
      </p:sp>
      <p:sp>
        <p:nvSpPr>
          <p:cNvPr id="9" name="Rubrik 1"/>
          <p:cNvSpPr txBox="1">
            <a:spLocks/>
          </p:cNvSpPr>
          <p:nvPr/>
        </p:nvSpPr>
        <p:spPr>
          <a:xfrm>
            <a:off x="2790825" y="111790"/>
            <a:ext cx="6950867"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Appendix {BRANSCH}</a:t>
            </a:r>
            <a:r>
              <a:rPr lang="sv-SE" sz="1600" dirty="0">
                <a:solidFill>
                  <a:schemeClr val="tx1"/>
                </a:solidFill>
                <a:cs typeface="Calibri Light" panose="020F0302020204030204" pitchFamily="34" charset="0"/>
              </a:rPr>
              <a:t> {Segment} {År}</a:t>
            </a:r>
          </a:p>
        </p:txBody>
      </p:sp>
      <p:sp>
        <p:nvSpPr>
          <p:cNvPr id="6" name="Rektangel 5"/>
          <p:cNvSpPr/>
          <p:nvPr/>
        </p:nvSpPr>
        <p:spPr>
          <a:xfrm>
            <a:off x="162140" y="4698642"/>
            <a:ext cx="2175377" cy="938719"/>
          </a:xfrm>
          <a:prstGeom prst="rect">
            <a:avLst/>
          </a:prstGeom>
        </p:spPr>
        <p:txBody>
          <a:bodyPr wrap="square">
            <a:spAutoFit/>
          </a:bodyPr>
          <a:lstStyle/>
          <a:p>
            <a:pPr algn="r"/>
            <a:r>
              <a:rPr lang="sv-SE" sz="1100" b="1" dirty="0">
                <a:solidFill>
                  <a:schemeClr val="bg1"/>
                </a:solidFill>
              </a:rPr>
              <a:t>VID FRÅGOR:</a:t>
            </a:r>
          </a:p>
          <a:p>
            <a:pPr algn="r"/>
            <a:r>
              <a:rPr lang="sv-SE" sz="1100" b="1" dirty="0">
                <a:solidFill>
                  <a:schemeClr val="bg1"/>
                </a:solidFill>
              </a:rPr>
              <a:t> </a:t>
            </a:r>
            <a:r>
              <a:rPr lang="sv-SE" sz="1100" dirty="0">
                <a:solidFill>
                  <a:schemeClr val="bg1"/>
                </a:solidFill>
              </a:rPr>
              <a:t>För ytterligare sammanställningar och kompletterande information, kontakta oss på 08–31 53 00 </a:t>
            </a:r>
            <a:r>
              <a:rPr lang="sv-SE" sz="1100" dirty="0" err="1">
                <a:solidFill>
                  <a:schemeClr val="bg1"/>
                </a:solidFill>
              </a:rPr>
              <a:t>www.kvalitetsindex.se</a:t>
            </a:r>
            <a:endParaRPr lang="sv-SE" sz="1100" dirty="0">
              <a:solidFill>
                <a:schemeClr val="bg1"/>
              </a:solidFill>
            </a:endParaRPr>
          </a:p>
        </p:txBody>
      </p:sp>
      <p:pic>
        <p:nvPicPr>
          <p:cNvPr id="7" name="Bildobjekt 6" descr="ikon_kontak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80186" y="3753838"/>
            <a:ext cx="1246050" cy="897452"/>
          </a:xfrm>
          <a:prstGeom prst="rect">
            <a:avLst/>
          </a:prstGeom>
        </p:spPr>
      </p:pic>
    </p:spTree>
    <p:extLst>
      <p:ext uri="{BB962C8B-B14F-4D97-AF65-F5344CB8AC3E}">
        <p14:creationId xmlns:p14="http://schemas.microsoft.com/office/powerpoint/2010/main" val="81375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ruta 4"/>
          <p:cNvSpPr txBox="1"/>
          <p:nvPr/>
        </p:nvSpPr>
        <p:spPr>
          <a:xfrm>
            <a:off x="2796778" y="773265"/>
            <a:ext cx="5615702" cy="5109091"/>
          </a:xfrm>
          <a:prstGeom prst="rect">
            <a:avLst/>
          </a:prstGeom>
          <a:noFill/>
        </p:spPr>
        <p:txBody>
          <a:bodyPr wrap="square" rtlCol="0">
            <a:spAutoFit/>
          </a:bodyPr>
          <a:lstStyle/>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MÅLPOPULATION </a:t>
            </a:r>
          </a:p>
          <a:p>
            <a:pPr marL="176213" lvl="1" indent="-176213">
              <a:spcAft>
                <a:spcPts val="600"/>
              </a:spcAft>
              <a:buSzPct val="100000"/>
              <a:defRPr/>
            </a:pPr>
            <a:r>
              <a:rPr lang="sv-SE" sz="900" b="1" dirty="0">
                <a:solidFill>
                  <a:srgbClr val="000000"/>
                </a:solidFill>
                <a:latin typeface="Calibri Light" panose="020F0302020204030204" pitchFamily="34" charset="0"/>
                <a:cs typeface="Arial" panose="020B0604020202020204" pitchFamily="34" charset="0"/>
              </a:rPr>
              <a:t>	Privatmarknad: </a:t>
            </a:r>
            <a:r>
              <a:rPr lang="sv-SE" sz="900" dirty="0">
                <a:latin typeface="Calibri Light" panose="020F0302020204030204" pitchFamily="34" charset="0"/>
              </a:rPr>
              <a:t>Målpopulationen i denna undersökning består av personer 18 år och äldre som är bosatta i Sverige och har X.</a:t>
            </a:r>
          </a:p>
          <a:p>
            <a:pPr marL="176213" lvl="1" indent="-176213">
              <a:spcAft>
                <a:spcPts val="600"/>
              </a:spcAft>
              <a:buSzPct val="100000"/>
              <a:defRPr/>
            </a:pPr>
            <a:r>
              <a:rPr lang="sv-SE" sz="900" b="1" dirty="0">
                <a:solidFill>
                  <a:srgbClr val="000000"/>
                </a:solidFill>
                <a:latin typeface="Calibri Light" panose="020F0302020204030204" pitchFamily="34" charset="0"/>
                <a:cs typeface="Arial" panose="020B0604020202020204" pitchFamily="34" charset="0"/>
              </a:rPr>
              <a:t>	Företagsmarknad: </a:t>
            </a:r>
            <a:r>
              <a:rPr lang="sv-SE" sz="900" dirty="0">
                <a:solidFill>
                  <a:srgbClr val="000000"/>
                </a:solidFill>
                <a:latin typeface="Calibri Light" panose="020F0302020204030204" pitchFamily="34" charset="0"/>
                <a:cs typeface="Arial" panose="020B0604020202020204" pitchFamily="34" charset="0"/>
              </a:rPr>
              <a:t>Målpopulationen i denna undersökning består av företag med minst en anställd som är registrerade och verksamma i Sverige och har X.</a:t>
            </a:r>
            <a:endParaRPr lang="sv-SE" sz="900" dirty="0">
              <a:solidFill>
                <a:srgbClr val="000000"/>
              </a:solidFill>
              <a:cs typeface="Arial" panose="020B0604020202020204" pitchFamily="34" charset="0"/>
            </a:endParaRP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Aktörer: </a:t>
            </a:r>
            <a:r>
              <a:rPr lang="sv-SE" sz="900" dirty="0">
                <a:solidFill>
                  <a:srgbClr val="000000"/>
                </a:solidFill>
                <a:cs typeface="Arial" panose="020B0604020202020204" pitchFamily="34" charset="0"/>
              </a:rPr>
              <a:t>Deltagande företag i denna undersökning benämns aktörer. </a:t>
            </a: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Marknadsandelar: </a:t>
            </a:r>
            <a:r>
              <a:rPr lang="sv-SE" sz="900" dirty="0">
                <a:latin typeface="Calibri Light" panose="020F0302020204030204" pitchFamily="34" charset="0"/>
              </a:rPr>
              <a:t>Marknadsandelar är den procent av marknaden som respektive aktör innehar. </a:t>
            </a:r>
            <a:r>
              <a:rPr lang="sv-SE" sz="900" dirty="0">
                <a:solidFill>
                  <a:srgbClr val="000000"/>
                </a:solidFill>
                <a:cs typeface="Arial" panose="020B0604020202020204" pitchFamily="34" charset="0"/>
              </a:rPr>
              <a:t>Samtliga aktörer som har en tillräckligt stor marknadsandel för att fångas upp slumpmässigt på ett tillfredsställande sätt finns redovisade. För aktörer med en mindre marknadsandel kompletteras det nationella slumpmässiga urvalet med kundurval för att nå en önskad statistisk precision.</a:t>
            </a:r>
            <a:endParaRPr lang="sv-SE" sz="900" b="1" dirty="0">
              <a:solidFill>
                <a:srgbClr val="000000"/>
              </a:solidFill>
              <a:cs typeface="Arial" panose="020B0604020202020204" pitchFamily="34" charset="0"/>
            </a:endParaRPr>
          </a:p>
          <a:p>
            <a:pPr marL="176213" indent="-176213"/>
            <a:endParaRPr lang="sv-SE" sz="900" dirty="0"/>
          </a:p>
          <a:p>
            <a:pPr marL="176213" indent="-176213"/>
            <a:r>
              <a:rPr lang="sv-SE" sz="900" b="1" dirty="0"/>
              <a:t>DATAINSAMLING</a:t>
            </a:r>
          </a:p>
          <a:p>
            <a:pPr marL="176213" indent="-176213"/>
            <a:endParaRPr lang="sv-SE" sz="900" b="1" dirty="0"/>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Urval: </a:t>
            </a:r>
            <a:r>
              <a:rPr lang="sv-SE" sz="900" dirty="0">
                <a:solidFill>
                  <a:srgbClr val="000000"/>
                </a:solidFill>
                <a:cs typeface="Arial" panose="020B0604020202020204" pitchFamily="34" charset="0"/>
              </a:rPr>
              <a:t>Ett slumpmässigt nationellt urval dras från PAR Konsument för privatkunder och PARAD Företagsregister för företagskunder. Vid företagsstudier stratifieras detta efter företagsstorlek. För båda segmenten gäller att det nationella urvalet vid behov kompletteras med ett slumpmässigt urval från kundregister.</a:t>
            </a:r>
            <a:endParaRPr lang="sv-SE" sz="900" b="1" dirty="0">
              <a:solidFill>
                <a:srgbClr val="000000"/>
              </a:solidFill>
              <a:cs typeface="Arial" panose="020B0604020202020204" pitchFamily="34" charset="0"/>
            </a:endParaRP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Tidsperiod: </a:t>
            </a:r>
            <a:r>
              <a:rPr lang="sv-SE" sz="900" dirty="0">
                <a:latin typeface="Calibri Light" panose="020F0302020204030204" pitchFamily="34" charset="0"/>
              </a:rPr>
              <a:t>Datainsamlingen pågick mellan X/X och X/X 201X.</a:t>
            </a:r>
            <a:endParaRPr lang="sv-SE" sz="900" b="1" dirty="0">
              <a:solidFill>
                <a:srgbClr val="000000"/>
              </a:solidFill>
              <a:cs typeface="Arial" panose="020B0604020202020204" pitchFamily="34" charset="0"/>
            </a:endParaRP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Antal observationer: </a:t>
            </a:r>
            <a:r>
              <a:rPr lang="sv-SE" sz="900" dirty="0">
                <a:latin typeface="Calibri Light" panose="020F0302020204030204" pitchFamily="34" charset="0"/>
              </a:rPr>
              <a:t>Totalt samlades X antal intervjuer in.</a:t>
            </a:r>
          </a:p>
          <a:p>
            <a:pPr marL="0" lvl="1">
              <a:spcAft>
                <a:spcPts val="600"/>
              </a:spcAft>
              <a:buSzPct val="100000"/>
              <a:defRPr/>
            </a:pPr>
            <a:endParaRPr lang="sv-SE" sz="900" dirty="0">
              <a:latin typeface="Calibri Light" panose="020F0302020204030204" pitchFamily="34" charset="0"/>
            </a:endParaRPr>
          </a:p>
          <a:p>
            <a:pPr marL="0" lvl="1">
              <a:spcAft>
                <a:spcPts val="600"/>
              </a:spcAft>
              <a:buSzPct val="100000"/>
              <a:defRPr/>
            </a:pPr>
            <a:r>
              <a:rPr lang="sv-SE" sz="900" b="1" dirty="0">
                <a:solidFill>
                  <a:srgbClr val="000000"/>
                </a:solidFill>
                <a:latin typeface="Calibri Light" panose="020F0302020204030204" pitchFamily="34" charset="0"/>
                <a:cs typeface="Arial" panose="020B0604020202020204" pitchFamily="34" charset="0"/>
              </a:rPr>
              <a:t>DATABEARBETNING</a:t>
            </a:r>
            <a:endParaRPr lang="sv-SE" sz="900" dirty="0">
              <a:latin typeface="Calibri Light" panose="020F0302020204030204" pitchFamily="34" charset="0"/>
            </a:endParaRPr>
          </a:p>
          <a:p>
            <a:pPr marL="176213" lvl="1" indent="-176213">
              <a:spcAft>
                <a:spcPts val="600"/>
              </a:spcAft>
              <a:buSzPct val="100000"/>
              <a:buBlip>
                <a:blip r:embed="rId3"/>
              </a:buBlip>
              <a:defRPr/>
            </a:pPr>
            <a:r>
              <a:rPr lang="sv-SE" sz="900" b="1" dirty="0">
                <a:solidFill>
                  <a:srgbClr val="000000"/>
                </a:solidFill>
                <a:latin typeface="Calibri Light" panose="020F0302020204030204" pitchFamily="34" charset="0"/>
                <a:cs typeface="Arial" panose="020B0604020202020204" pitchFamily="34" charset="0"/>
              </a:rPr>
              <a:t>Erfarenhetsbaserade intervjuer: </a:t>
            </a:r>
            <a:r>
              <a:rPr lang="sv-SE" sz="900" dirty="0">
                <a:solidFill>
                  <a:srgbClr val="000000"/>
                </a:solidFill>
                <a:latin typeface="Calibri Light" panose="020F0302020204030204" pitchFamily="34" charset="0"/>
                <a:cs typeface="Arial" panose="020B0604020202020204" pitchFamily="34" charset="0"/>
              </a:rPr>
              <a:t>För att säkerställa tillförlitliga resultat elimineras de intervjuer som har en för stor andel saknade värden.</a:t>
            </a:r>
            <a:endParaRPr lang="sv-SE" sz="900" b="1" dirty="0">
              <a:solidFill>
                <a:srgbClr val="000000"/>
              </a:solidFill>
              <a:cs typeface="Arial" panose="020B0604020202020204" pitchFamily="34" charset="0"/>
            </a:endParaRPr>
          </a:p>
          <a:p>
            <a:pPr marL="176213" lvl="1" indent="-176213">
              <a:spcAft>
                <a:spcPts val="600"/>
              </a:spcAft>
              <a:buSzPct val="100000"/>
              <a:buBlip>
                <a:blip r:embed="rId3"/>
              </a:buBlip>
              <a:defRPr/>
            </a:pPr>
            <a:r>
              <a:rPr lang="sv-SE" sz="900" b="1" dirty="0">
                <a:solidFill>
                  <a:srgbClr val="000000"/>
                </a:solidFill>
                <a:latin typeface="Calibri Light" panose="020F0302020204030204" pitchFamily="34" charset="0"/>
                <a:cs typeface="Arial" panose="020B0604020202020204" pitchFamily="34" charset="0"/>
              </a:rPr>
              <a:t>Index: </a:t>
            </a:r>
            <a:r>
              <a:rPr lang="sv-SE" sz="900" dirty="0">
                <a:solidFill>
                  <a:srgbClr val="000000"/>
                </a:solidFill>
                <a:latin typeface="Calibri Light" panose="020F0302020204030204" pitchFamily="34" charset="0"/>
                <a:cs typeface="Arial" panose="020B0604020202020204" pitchFamily="34" charset="0"/>
              </a:rPr>
              <a:t> De frågor som ingår i SKI-modellen mäts på en 1:10-skala. Dessa transformeras om till en index-skala 0:100 i de fall då betyg på frågenivå redovisas.</a:t>
            </a:r>
            <a:endParaRPr lang="sv-SE" sz="900" dirty="0">
              <a:latin typeface="Calibri Light" panose="020F0302020204030204" pitchFamily="34" charset="0"/>
            </a:endParaRPr>
          </a:p>
          <a:p>
            <a:pPr marL="176213" lvl="1" indent="-176213">
              <a:spcAft>
                <a:spcPts val="600"/>
              </a:spcAft>
              <a:buSzPct val="100000"/>
              <a:buBlip>
                <a:blip r:embed="rId3"/>
              </a:buBlip>
              <a:defRPr/>
            </a:pPr>
            <a:r>
              <a:rPr lang="sv-SE" sz="900" b="1" dirty="0">
                <a:latin typeface="Calibri Light" panose="020F0302020204030204" pitchFamily="34" charset="0"/>
              </a:rPr>
              <a:t>Kategorivariabler</a:t>
            </a:r>
            <a:r>
              <a:rPr lang="sv-SE" sz="900" dirty="0">
                <a:latin typeface="Calibri Light" panose="020F0302020204030204" pitchFamily="34" charset="0"/>
              </a:rPr>
              <a:t>: för variabler på nominal (t.ex. ja/nej-frågor) och ordinal nivå (t.ex. kontaktfrekvens) redovisas dels andelar per grupp och dels nöjdheten för respektive grupp.</a:t>
            </a:r>
            <a:endParaRPr lang="sv-SE" sz="900" dirty="0">
              <a:latin typeface="Calibri" panose="020F0502020204030204" pitchFamily="34" charset="0"/>
            </a:endParaRPr>
          </a:p>
          <a:p>
            <a:endParaRPr lang="sv-SE" sz="900" b="1" dirty="0">
              <a:latin typeface="Calibri" panose="020F0502020204030204" pitchFamily="34" charset="0"/>
            </a:endParaRPr>
          </a:p>
          <a:p>
            <a:endParaRPr lang="sv-SE" sz="900" dirty="0">
              <a:solidFill>
                <a:schemeClr val="accent5"/>
              </a:solidFill>
              <a:latin typeface="Calibri" panose="020F0502020204030204" pitchFamily="34" charset="0"/>
              <a:cs typeface="Calibri Light" panose="020F0302020204030204" pitchFamily="34" charset="0"/>
            </a:endParaRPr>
          </a:p>
        </p:txBody>
      </p:sp>
      <p:sp>
        <p:nvSpPr>
          <p:cNvPr id="4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42" name="Bildobjekt 41" descr="SKI logotyp, svar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21" name="Freeform 30"/>
          <p:cNvSpPr>
            <a:spLocks/>
          </p:cNvSpPr>
          <p:nvPr/>
        </p:nvSpPr>
        <p:spPr bwMode="auto">
          <a:xfrm>
            <a:off x="6418263" y="3660776"/>
            <a:ext cx="854075" cy="1509713"/>
          </a:xfrm>
          <a:custGeom>
            <a:avLst/>
            <a:gdLst>
              <a:gd name="T0" fmla="*/ 0 w 538"/>
              <a:gd name="T1" fmla="*/ 55 h 951"/>
              <a:gd name="T2" fmla="*/ 121 w 538"/>
              <a:gd name="T3" fmla="*/ 951 h 951"/>
              <a:gd name="T4" fmla="*/ 538 w 538"/>
              <a:gd name="T5" fmla="*/ 889 h 951"/>
              <a:gd name="T6" fmla="*/ 414 w 538"/>
              <a:gd name="T7" fmla="*/ 0 h 951"/>
            </a:gdLst>
            <a:ahLst/>
            <a:cxnLst>
              <a:cxn ang="0">
                <a:pos x="T0" y="T1"/>
              </a:cxn>
              <a:cxn ang="0">
                <a:pos x="T2" y="T3"/>
              </a:cxn>
              <a:cxn ang="0">
                <a:pos x="T4" y="T5"/>
              </a:cxn>
              <a:cxn ang="0">
                <a:pos x="T6" y="T7"/>
              </a:cxn>
            </a:cxnLst>
            <a:rect l="0" t="0" r="r" b="b"/>
            <a:pathLst>
              <a:path w="538" h="951">
                <a:moveTo>
                  <a:pt x="0" y="55"/>
                </a:moveTo>
                <a:lnTo>
                  <a:pt x="121" y="951"/>
                </a:lnTo>
                <a:lnTo>
                  <a:pt x="538" y="889"/>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dirty="0">
              <a:latin typeface="Calibri Light" panose="020F0302020204030204" pitchFamily="34" charset="0"/>
            </a:endParaRPr>
          </a:p>
        </p:txBody>
      </p:sp>
      <p:sp>
        <p:nvSpPr>
          <p:cNvPr id="18" name="Rubrik 1"/>
          <p:cNvSpPr txBox="1">
            <a:spLocks/>
          </p:cNvSpPr>
          <p:nvPr/>
        </p:nvSpPr>
        <p:spPr>
          <a:xfrm>
            <a:off x="2796778" y="116039"/>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OM STUDIEN</a:t>
            </a:r>
          </a:p>
        </p:txBody>
      </p:sp>
    </p:spTree>
    <p:extLst>
      <p:ext uri="{BB962C8B-B14F-4D97-AF65-F5344CB8AC3E}">
        <p14:creationId xmlns:p14="http://schemas.microsoft.com/office/powerpoint/2010/main" val="2531141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a:graphicFrameLocks/>
          </p:cNvGraphicFramePr>
          <p:nvPr>
            <p:extLst>
              <p:ext uri="{D42A27DB-BD31-4B8C-83A1-F6EECF244321}">
                <p14:modId xmlns:p14="http://schemas.microsoft.com/office/powerpoint/2010/main" val="2028417362"/>
              </p:ext>
            </p:extLst>
          </p:nvPr>
        </p:nvGraphicFramePr>
        <p:xfrm>
          <a:off x="3987148" y="2328209"/>
          <a:ext cx="3555395" cy="195714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ruta 5"/>
          <p:cNvSpPr txBox="1"/>
          <p:nvPr/>
        </p:nvSpPr>
        <p:spPr>
          <a:xfrm>
            <a:off x="3600448" y="1340759"/>
            <a:ext cx="3855443" cy="848950"/>
          </a:xfrm>
          <a:prstGeom prst="rect">
            <a:avLst/>
          </a:prstGeom>
          <a:noFill/>
        </p:spPr>
        <p:txBody>
          <a:bodyPr wrap="square" rtlCol="0">
            <a:spAutoFit/>
          </a:bodyPr>
          <a:lstStyle/>
          <a:p>
            <a:r>
              <a:rPr lang="sv-SE" sz="900" b="1" dirty="0">
                <a:solidFill>
                  <a:schemeClr val="tx1">
                    <a:lumMod val="95000"/>
                    <a:lumOff val="5000"/>
                  </a:schemeClr>
                </a:solidFill>
              </a:rPr>
              <a:t>Statistisk felmarginal</a:t>
            </a:r>
          </a:p>
          <a:p>
            <a:pPr marL="487205" lvl="1" indent="-242888">
              <a:spcBef>
                <a:spcPts val="540"/>
              </a:spcBef>
              <a:spcAft>
                <a:spcPts val="1080"/>
              </a:spcAft>
              <a:buSzPct val="100000"/>
              <a:buBlip>
                <a:blip r:embed="rId4"/>
              </a:buBlip>
              <a:defRPr/>
            </a:pPr>
            <a:r>
              <a:rPr lang="sv-SE" sz="900" dirty="0">
                <a:solidFill>
                  <a:srgbClr val="000000"/>
                </a:solidFill>
                <a:cs typeface="Arial" panose="020B0604020202020204" pitchFamily="34" charset="0"/>
              </a:rPr>
              <a:t>Felmarginalen ger information kring hur ”osäkert” resultaten är. Det man ska ha med sig är dock att det är större sannolikhet att det ”sanna” värdet ligger runt det uppskattade medelvärdet än att det ligger i extremerna eller ”svansarna”. </a:t>
            </a:r>
          </a:p>
        </p:txBody>
      </p:sp>
      <p:sp>
        <p:nvSpPr>
          <p:cNvPr id="8" name="Rubrik 1"/>
          <p:cNvSpPr txBox="1">
            <a:spLocks/>
          </p:cNvSpPr>
          <p:nvPr/>
        </p:nvSpPr>
        <p:spPr>
          <a:xfrm>
            <a:off x="2800350" y="111790"/>
            <a:ext cx="6941342"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Appendix {BRANSCH}</a:t>
            </a:r>
            <a:r>
              <a:rPr lang="sv-SE" sz="1600" dirty="0">
                <a:solidFill>
                  <a:schemeClr val="tx1"/>
                </a:solidFill>
                <a:cs typeface="Calibri Light" panose="020F0302020204030204" pitchFamily="34" charset="0"/>
              </a:rPr>
              <a:t> {Segment} {ÅR}</a:t>
            </a:r>
          </a:p>
        </p:txBody>
      </p:sp>
      <p:sp>
        <p:nvSpPr>
          <p:cNvPr id="4" name="Rektangel 3"/>
          <p:cNvSpPr/>
          <p:nvPr/>
        </p:nvSpPr>
        <p:spPr>
          <a:xfrm>
            <a:off x="3895727" y="4425770"/>
            <a:ext cx="3560164" cy="646331"/>
          </a:xfrm>
          <a:prstGeom prst="rect">
            <a:avLst/>
          </a:prstGeom>
        </p:spPr>
        <p:txBody>
          <a:bodyPr wrap="square">
            <a:spAutoFit/>
          </a:bodyPr>
          <a:lstStyle/>
          <a:p>
            <a:pPr marL="244317" lvl="1">
              <a:spcBef>
                <a:spcPts val="540"/>
              </a:spcBef>
              <a:spcAft>
                <a:spcPts val="1080"/>
              </a:spcAft>
              <a:buSzPct val="100000"/>
              <a:defRPr/>
            </a:pPr>
            <a:r>
              <a:rPr lang="sv-SE" sz="900" b="1" dirty="0">
                <a:solidFill>
                  <a:schemeClr val="tx1">
                    <a:lumMod val="95000"/>
                    <a:lumOff val="5000"/>
                  </a:schemeClr>
                </a:solidFill>
                <a:latin typeface="Calibri Light" panose="020F0302020204030204" pitchFamily="34" charset="0"/>
              </a:rPr>
              <a:t>Exempel: </a:t>
            </a:r>
            <a:r>
              <a:rPr lang="sv-SE" sz="900" dirty="0">
                <a:solidFill>
                  <a:schemeClr val="tx1">
                    <a:lumMod val="95000"/>
                    <a:lumOff val="5000"/>
                  </a:schemeClr>
                </a:solidFill>
                <a:latin typeface="Calibri Light" panose="020F0302020204030204" pitchFamily="34" charset="0"/>
              </a:rPr>
              <a:t>För exempelvis Aktör 1 är den estimerade nöjdheten 74,2. Även om intervallet nedan är 74,2 +/-2 så är sannolikheten högre att det sanna värdet ligger just kring 74,2 än att det skulle vara 72 eller 76.</a:t>
            </a:r>
          </a:p>
        </p:txBody>
      </p:sp>
    </p:spTree>
    <p:extLst>
      <p:ext uri="{BB962C8B-B14F-4D97-AF65-F5344CB8AC3E}">
        <p14:creationId xmlns:p14="http://schemas.microsoft.com/office/powerpoint/2010/main" val="23370658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Plassholder for innhold 3"/>
          <p:cNvGraphicFramePr>
            <a:graphicFrameLocks noGrp="1"/>
          </p:cNvGraphicFramePr>
          <p:nvPr>
            <p:ph sz="quarter" idx="4294967295"/>
            <p:extLst>
              <p:ext uri="{D42A27DB-BD31-4B8C-83A1-F6EECF244321}">
                <p14:modId xmlns:p14="http://schemas.microsoft.com/office/powerpoint/2010/main" val="1472850274"/>
              </p:ext>
            </p:extLst>
          </p:nvPr>
        </p:nvGraphicFramePr>
        <p:xfrm>
          <a:off x="3921125" y="1484420"/>
          <a:ext cx="3815080" cy="2050542"/>
        </p:xfrm>
        <a:graphic>
          <a:graphicData uri="http://schemas.openxmlformats.org/drawingml/2006/table">
            <a:tbl>
              <a:tblPr firstRow="1" firstCol="1" bandRow="1">
                <a:tableStyleId>{2D5ABB26-0587-4C30-8999-92F81FD0307C}</a:tableStyleId>
              </a:tblPr>
              <a:tblGrid>
                <a:gridCol w="2756775">
                  <a:extLst>
                    <a:ext uri="{9D8B030D-6E8A-4147-A177-3AD203B41FA5}">
                      <a16:colId xmlns="" xmlns:a16="http://schemas.microsoft.com/office/drawing/2014/main" val="201444960"/>
                    </a:ext>
                  </a:extLst>
                </a:gridCol>
                <a:gridCol w="1058305">
                  <a:extLst>
                    <a:ext uri="{9D8B030D-6E8A-4147-A177-3AD203B41FA5}">
                      <a16:colId xmlns="" xmlns:a16="http://schemas.microsoft.com/office/drawing/2014/main" val="4245593363"/>
                    </a:ext>
                  </a:extLst>
                </a:gridCol>
              </a:tblGrid>
              <a:tr h="70104">
                <a:tc gridSpan="2">
                  <a:txBody>
                    <a:bodyPr/>
                    <a:lstStyle/>
                    <a:p>
                      <a:pPr algn="l">
                        <a:lnSpc>
                          <a:spcPct val="115000"/>
                        </a:lnSpc>
                        <a:spcAft>
                          <a:spcPts val="0"/>
                        </a:spcAft>
                      </a:pPr>
                      <a:r>
                        <a:rPr lang="nb-NO" sz="900" b="1" dirty="0" err="1">
                          <a:effectLst/>
                        </a:rPr>
                        <a:t>Marknadsandelar</a:t>
                      </a:r>
                      <a:endParaRPr lang="nb-NO" sz="9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hMerge="1">
                  <a:txBody>
                    <a:bodyPr/>
                    <a:lstStyle/>
                    <a:p>
                      <a:endParaRPr lang="nb-NO"/>
                    </a:p>
                  </a:txBody>
                  <a:tcPr/>
                </a:tc>
                <a:extLst>
                  <a:ext uri="{0D108BD9-81ED-4DB2-BD59-A6C34878D82A}">
                    <a16:rowId xmlns="" xmlns:a16="http://schemas.microsoft.com/office/drawing/2014/main" val="155773117"/>
                  </a:ext>
                </a:extLst>
              </a:tr>
              <a:tr h="70104">
                <a:tc>
                  <a:txBody>
                    <a:bodyPr/>
                    <a:lstStyle/>
                    <a:p>
                      <a:pPr algn="l">
                        <a:lnSpc>
                          <a:spcPct val="115000"/>
                        </a:lnSpc>
                        <a:spcAft>
                          <a:spcPts val="0"/>
                        </a:spcAft>
                      </a:pPr>
                      <a:r>
                        <a:rPr lang="nb-NO" sz="900" b="1" dirty="0">
                          <a:effectLst/>
                        </a:rPr>
                        <a:t>Företag</a:t>
                      </a:r>
                      <a:endParaRPr lang="nb-NO" sz="9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b="1" dirty="0">
                          <a:effectLst/>
                        </a:rPr>
                        <a:t>%-andel</a:t>
                      </a:r>
                      <a:endParaRPr lang="nb-NO" sz="9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1403667411"/>
                  </a:ext>
                </a:extLst>
              </a:tr>
              <a:tr h="70104">
                <a:tc>
                  <a:txBody>
                    <a:bodyPr/>
                    <a:lstStyle/>
                    <a:p>
                      <a:pPr algn="l">
                        <a:lnSpc>
                          <a:spcPct val="115000"/>
                        </a:lnSpc>
                        <a:spcAft>
                          <a:spcPts val="0"/>
                        </a:spcAft>
                      </a:pPr>
                      <a:r>
                        <a:rPr lang="nb-NO" sz="900" dirty="0">
                          <a:effectLst/>
                        </a:rPr>
                        <a:t>Eidsiva Marked</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a:effectLst/>
                        </a:rPr>
                        <a:t>5%</a:t>
                      </a:r>
                      <a:endParaRPr lang="nb-NO"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3243825318"/>
                  </a:ext>
                </a:extLst>
              </a:tr>
              <a:tr h="70104">
                <a:tc>
                  <a:txBody>
                    <a:bodyPr/>
                    <a:lstStyle/>
                    <a:p>
                      <a:pPr algn="l">
                        <a:lnSpc>
                          <a:spcPct val="115000"/>
                        </a:lnSpc>
                        <a:spcAft>
                          <a:spcPts val="0"/>
                        </a:spcAft>
                      </a:pPr>
                      <a:r>
                        <a:rPr lang="nb-NO" sz="900" dirty="0">
                          <a:effectLst/>
                        </a:rPr>
                        <a:t>Fjordkraft</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a:effectLst/>
                        </a:rPr>
                        <a:t>15%</a:t>
                      </a:r>
                      <a:endParaRPr lang="nb-NO"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1364711552"/>
                  </a:ext>
                </a:extLst>
              </a:tr>
              <a:tr h="70104">
                <a:tc>
                  <a:txBody>
                    <a:bodyPr/>
                    <a:lstStyle/>
                    <a:p>
                      <a:pPr algn="l">
                        <a:lnSpc>
                          <a:spcPct val="115000"/>
                        </a:lnSpc>
                        <a:spcAft>
                          <a:spcPts val="0"/>
                        </a:spcAft>
                      </a:pPr>
                      <a:r>
                        <a:rPr lang="nb-NO" sz="900" dirty="0">
                          <a:effectLst/>
                        </a:rPr>
                        <a:t>Fortum</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a:effectLst/>
                        </a:rPr>
                        <a:t>3%</a:t>
                      </a:r>
                      <a:endParaRPr lang="nb-NO"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150241133"/>
                  </a:ext>
                </a:extLst>
              </a:tr>
              <a:tr h="70104">
                <a:tc>
                  <a:txBody>
                    <a:bodyPr/>
                    <a:lstStyle/>
                    <a:p>
                      <a:pPr algn="l">
                        <a:lnSpc>
                          <a:spcPct val="115000"/>
                        </a:lnSpc>
                        <a:spcAft>
                          <a:spcPts val="0"/>
                        </a:spcAft>
                      </a:pPr>
                      <a:r>
                        <a:rPr lang="nb-NO" sz="900" dirty="0">
                          <a:effectLst/>
                        </a:rPr>
                        <a:t>Gudbrandsdal Energi</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a:effectLst/>
                        </a:rPr>
                        <a:t>4%</a:t>
                      </a:r>
                      <a:endParaRPr lang="nb-NO"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1870724221"/>
                  </a:ext>
                </a:extLst>
              </a:tr>
              <a:tr h="70104">
                <a:tc>
                  <a:txBody>
                    <a:bodyPr/>
                    <a:lstStyle/>
                    <a:p>
                      <a:pPr algn="l">
                        <a:lnSpc>
                          <a:spcPct val="115000"/>
                        </a:lnSpc>
                        <a:spcAft>
                          <a:spcPts val="0"/>
                        </a:spcAft>
                      </a:pPr>
                      <a:r>
                        <a:rPr lang="nb-NO" sz="900" dirty="0">
                          <a:effectLst/>
                        </a:rPr>
                        <a:t>Hafslund Strøm</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a:effectLst/>
                        </a:rPr>
                        <a:t>12%</a:t>
                      </a:r>
                      <a:endParaRPr lang="nb-NO"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1576373395"/>
                  </a:ext>
                </a:extLst>
              </a:tr>
              <a:tr h="70104">
                <a:tc>
                  <a:txBody>
                    <a:bodyPr/>
                    <a:lstStyle/>
                    <a:p>
                      <a:pPr algn="l">
                        <a:lnSpc>
                          <a:spcPct val="115000"/>
                        </a:lnSpc>
                        <a:spcAft>
                          <a:spcPts val="0"/>
                        </a:spcAft>
                      </a:pPr>
                      <a:r>
                        <a:rPr lang="nb-NO" sz="900" dirty="0">
                          <a:effectLst/>
                        </a:rPr>
                        <a:t>Haugaland Kraft</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a:effectLst/>
                        </a:rPr>
                        <a:t>2%</a:t>
                      </a:r>
                      <a:endParaRPr lang="nb-NO"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104311309"/>
                  </a:ext>
                </a:extLst>
              </a:tr>
              <a:tr h="70104">
                <a:tc>
                  <a:txBody>
                    <a:bodyPr/>
                    <a:lstStyle/>
                    <a:p>
                      <a:pPr algn="l">
                        <a:lnSpc>
                          <a:spcPct val="115000"/>
                        </a:lnSpc>
                        <a:spcAft>
                          <a:spcPts val="0"/>
                        </a:spcAft>
                      </a:pPr>
                      <a:r>
                        <a:rPr lang="nb-NO" sz="900">
                          <a:effectLst/>
                        </a:rPr>
                        <a:t>LOS</a:t>
                      </a:r>
                      <a:endParaRPr lang="nb-NO"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dirty="0">
                          <a:effectLst/>
                        </a:rPr>
                        <a:t>6%</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69079661"/>
                  </a:ext>
                </a:extLst>
              </a:tr>
              <a:tr h="70104">
                <a:tc>
                  <a:txBody>
                    <a:bodyPr/>
                    <a:lstStyle/>
                    <a:p>
                      <a:pPr algn="l">
                        <a:lnSpc>
                          <a:spcPct val="115000"/>
                        </a:lnSpc>
                        <a:spcAft>
                          <a:spcPts val="0"/>
                        </a:spcAft>
                      </a:pPr>
                      <a:r>
                        <a:rPr lang="nb-NO" sz="900" dirty="0">
                          <a:effectLst/>
                        </a:rPr>
                        <a:t>Lyse</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dirty="0">
                          <a:effectLst/>
                        </a:rPr>
                        <a:t>6%</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2736268773"/>
                  </a:ext>
                </a:extLst>
              </a:tr>
              <a:tr h="70104">
                <a:tc>
                  <a:txBody>
                    <a:bodyPr/>
                    <a:lstStyle/>
                    <a:p>
                      <a:pPr algn="l">
                        <a:lnSpc>
                          <a:spcPct val="115000"/>
                        </a:lnSpc>
                        <a:spcAft>
                          <a:spcPts val="0"/>
                        </a:spcAft>
                      </a:pPr>
                      <a:r>
                        <a:rPr lang="nb-NO" sz="900">
                          <a:effectLst/>
                        </a:rPr>
                        <a:t>NorgesEnergi</a:t>
                      </a:r>
                      <a:endParaRPr lang="nb-NO"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dirty="0">
                          <a:effectLst/>
                        </a:rPr>
                        <a:t>15%</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3344445983"/>
                  </a:ext>
                </a:extLst>
              </a:tr>
              <a:tr h="70104">
                <a:tc>
                  <a:txBody>
                    <a:bodyPr/>
                    <a:lstStyle/>
                    <a:p>
                      <a:pPr algn="l">
                        <a:lnSpc>
                          <a:spcPct val="115000"/>
                        </a:lnSpc>
                        <a:spcAft>
                          <a:spcPts val="0"/>
                        </a:spcAft>
                      </a:pPr>
                      <a:r>
                        <a:rPr lang="nb-NO" sz="900">
                          <a:effectLst/>
                        </a:rPr>
                        <a:t>NTE</a:t>
                      </a:r>
                      <a:endParaRPr lang="nb-NO"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dirty="0">
                          <a:effectLst/>
                        </a:rPr>
                        <a:t>2%</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2364324203"/>
                  </a:ext>
                </a:extLst>
              </a:tr>
              <a:tr h="70104">
                <a:tc>
                  <a:txBody>
                    <a:bodyPr/>
                    <a:lstStyle/>
                    <a:p>
                      <a:pPr algn="l">
                        <a:lnSpc>
                          <a:spcPct val="115000"/>
                        </a:lnSpc>
                        <a:spcAft>
                          <a:spcPts val="0"/>
                        </a:spcAft>
                      </a:pPr>
                      <a:r>
                        <a:rPr lang="nb-NO" sz="900" dirty="0">
                          <a:effectLst/>
                        </a:rPr>
                        <a:t>Øvrige</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tc>
                  <a:txBody>
                    <a:bodyPr/>
                    <a:lstStyle/>
                    <a:p>
                      <a:pPr algn="ctr">
                        <a:lnSpc>
                          <a:spcPct val="115000"/>
                        </a:lnSpc>
                        <a:spcAft>
                          <a:spcPts val="0"/>
                        </a:spcAft>
                      </a:pPr>
                      <a:r>
                        <a:rPr lang="nb-NO" sz="900" dirty="0">
                          <a:effectLst/>
                        </a:rPr>
                        <a:t>30%</a:t>
                      </a:r>
                      <a:endParaRPr lang="nb-NO"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52" marR="6452" marT="0" marB="0" anchor="ctr"/>
                </a:tc>
                <a:extLst>
                  <a:ext uri="{0D108BD9-81ED-4DB2-BD59-A6C34878D82A}">
                    <a16:rowId xmlns="" xmlns:a16="http://schemas.microsoft.com/office/drawing/2014/main" val="3234737192"/>
                  </a:ext>
                </a:extLst>
              </a:tr>
            </a:tbl>
          </a:graphicData>
        </a:graphic>
      </p:graphicFrame>
      <p:sp>
        <p:nvSpPr>
          <p:cNvPr id="6" name="Platshållare för innehåll 2"/>
          <p:cNvSpPr txBox="1">
            <a:spLocks/>
          </p:cNvSpPr>
          <p:nvPr/>
        </p:nvSpPr>
        <p:spPr>
          <a:xfrm>
            <a:off x="4705348" y="3411893"/>
            <a:ext cx="2175089" cy="362095"/>
          </a:xfrm>
          <a:prstGeom prst="rect">
            <a:avLst/>
          </a:prstGeom>
        </p:spPr>
        <p:txBody>
          <a:bodyPr anchor="ctr"/>
          <a:lstStyle>
            <a:lvl1pPr marL="285750" indent="-285750" algn="l" defTabSz="457200" rtl="0" eaLnBrk="1" latinLnBrk="0" hangingPunct="1">
              <a:spcBef>
                <a:spcPct val="20000"/>
              </a:spcBef>
              <a:buFontTx/>
              <a:buBlip>
                <a:blip r:embed="rId3"/>
              </a:buBlip>
              <a:defRPr sz="1400" b="0" i="0" kern="1200">
                <a:solidFill>
                  <a:schemeClr val="tx1"/>
                </a:solidFill>
                <a:latin typeface="+mn-lt"/>
                <a:ea typeface="+mn-ea"/>
                <a:cs typeface="Sisco Book"/>
              </a:defRPr>
            </a:lvl1pPr>
            <a:lvl2pPr marL="457200" indent="0" algn="l" defTabSz="457200" rtl="0" eaLnBrk="1" latinLnBrk="0" hangingPunct="1">
              <a:spcBef>
                <a:spcPct val="20000"/>
              </a:spcBef>
              <a:buFont typeface="Arial"/>
              <a:buNone/>
              <a:defRPr sz="1200" b="0" i="0" kern="1200">
                <a:solidFill>
                  <a:schemeClr val="tx1"/>
                </a:solidFill>
                <a:latin typeface="+mn-lt"/>
                <a:ea typeface="+mn-ea"/>
                <a:cs typeface="Sisco Book"/>
              </a:defRPr>
            </a:lvl2pPr>
            <a:lvl3pPr marL="914400" indent="0" algn="l" defTabSz="457200" rtl="0" eaLnBrk="1" latinLnBrk="0" hangingPunct="1">
              <a:spcBef>
                <a:spcPct val="20000"/>
              </a:spcBef>
              <a:buFont typeface="Arial"/>
              <a:buNone/>
              <a:defRPr sz="1100" b="0" i="0" kern="1200">
                <a:solidFill>
                  <a:schemeClr val="tx1"/>
                </a:solidFill>
                <a:latin typeface="+mn-lt"/>
                <a:ea typeface="+mn-ea"/>
                <a:cs typeface="Sisco Book"/>
              </a:defRPr>
            </a:lvl3pPr>
            <a:lvl4pPr marL="1371600" indent="0" algn="l" defTabSz="457200" rtl="0" eaLnBrk="1" latinLnBrk="0" hangingPunct="1">
              <a:spcBef>
                <a:spcPct val="20000"/>
              </a:spcBef>
              <a:buFont typeface="Arial"/>
              <a:buNone/>
              <a:defRPr sz="1050" b="0" i="0" kern="1200">
                <a:solidFill>
                  <a:schemeClr val="tx1"/>
                </a:solidFill>
                <a:latin typeface="+mn-lt"/>
                <a:ea typeface="+mn-ea"/>
                <a:cs typeface="Sisco Book"/>
              </a:defRPr>
            </a:lvl4pPr>
            <a:lvl5pPr marL="1828800" indent="0" algn="l" defTabSz="457200" rtl="0" eaLnBrk="1" latinLnBrk="0" hangingPunct="1">
              <a:spcBef>
                <a:spcPct val="20000"/>
              </a:spcBef>
              <a:buFont typeface="Arial"/>
              <a:buNone/>
              <a:defRPr sz="1000" b="0" i="0" kern="1200">
                <a:solidFill>
                  <a:schemeClr val="tx1"/>
                </a:solidFill>
                <a:latin typeface="+mn-lt"/>
                <a:ea typeface="+mn-ea"/>
                <a:cs typeface="Sisco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nb-NO" sz="800" dirty="0">
              <a:solidFill>
                <a:srgbClr val="000000">
                  <a:alpha val="100000"/>
                </a:srgbClr>
              </a:solidFill>
              <a:latin typeface="Times New Roman"/>
              <a:ea typeface="Times New Roman"/>
              <a:cs typeface="Times New Roman"/>
            </a:endParaRPr>
          </a:p>
        </p:txBody>
      </p:sp>
      <p:sp>
        <p:nvSpPr>
          <p:cNvPr id="7" name="Rubrik 1"/>
          <p:cNvSpPr txBox="1">
            <a:spLocks/>
          </p:cNvSpPr>
          <p:nvPr/>
        </p:nvSpPr>
        <p:spPr>
          <a:xfrm>
            <a:off x="2809875" y="111790"/>
            <a:ext cx="6931817"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Appendix </a:t>
            </a:r>
            <a:r>
              <a:rPr lang="sv-SE" sz="1600" dirty="0">
                <a:solidFill>
                  <a:schemeClr val="tx1"/>
                </a:solidFill>
                <a:cs typeface="Calibri Light" panose="020F0302020204030204" pitchFamily="34" charset="0"/>
              </a:rPr>
              <a:t>{BRANSCH} {Segment} {ÅR}</a:t>
            </a:r>
          </a:p>
        </p:txBody>
      </p:sp>
      <p:sp>
        <p:nvSpPr>
          <p:cNvPr id="8" name="Rektangel 7"/>
          <p:cNvSpPr/>
          <p:nvPr/>
        </p:nvSpPr>
        <p:spPr>
          <a:xfrm>
            <a:off x="150801" y="898210"/>
            <a:ext cx="2175377" cy="1338828"/>
          </a:xfrm>
          <a:prstGeom prst="rect">
            <a:avLst/>
          </a:prstGeom>
        </p:spPr>
        <p:txBody>
          <a:bodyPr wrap="square">
            <a:spAutoFit/>
          </a:bodyPr>
          <a:lstStyle/>
          <a:p>
            <a:pPr algn="r"/>
            <a:r>
              <a:rPr lang="sv-SE" sz="900" b="1" dirty="0">
                <a:solidFill>
                  <a:schemeClr val="bg1"/>
                </a:solidFill>
              </a:rPr>
              <a:t>Marknadsandelar</a:t>
            </a:r>
          </a:p>
          <a:p>
            <a:pPr algn="r"/>
            <a:r>
              <a:rPr lang="sv-SE" sz="900" dirty="0">
                <a:solidFill>
                  <a:schemeClr val="bg1"/>
                </a:solidFill>
              </a:rPr>
              <a:t>För att räkna ut branschgenomsnittet utgår SKI från de olika aktörernas marknadsandelar (hämtat från X). De olika aktörernas marknadsandelar tas i beaktande då branschens sammanlagda resultat beräknas.</a:t>
            </a:r>
            <a:r>
              <a:rPr lang="sv-SE" sz="900" dirty="0">
                <a:solidFill>
                  <a:srgbClr val="FFFFFF"/>
                </a:solidFill>
                <a:latin typeface="+mj-lt"/>
              </a:rPr>
              <a:t> </a:t>
            </a:r>
          </a:p>
          <a:p>
            <a:pPr algn="r"/>
            <a:endParaRPr lang="sv-SE" sz="900" dirty="0">
              <a:solidFill>
                <a:schemeClr val="bg1"/>
              </a:solidFill>
              <a:latin typeface="+mj-lt"/>
            </a:endParaRPr>
          </a:p>
          <a:p>
            <a:pPr algn="r"/>
            <a:endParaRPr lang="sv-SE" sz="900" dirty="0">
              <a:solidFill>
                <a:schemeClr val="bg1"/>
              </a:solidFill>
              <a:latin typeface="+mj-lt"/>
            </a:endParaRPr>
          </a:p>
        </p:txBody>
      </p:sp>
    </p:spTree>
    <p:extLst>
      <p:ext uri="{BB962C8B-B14F-4D97-AF65-F5344CB8AC3E}">
        <p14:creationId xmlns:p14="http://schemas.microsoft.com/office/powerpoint/2010/main" val="254624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ruta 4"/>
          <p:cNvSpPr txBox="1"/>
          <p:nvPr/>
        </p:nvSpPr>
        <p:spPr>
          <a:xfrm>
            <a:off x="2719405" y="791224"/>
            <a:ext cx="5615702" cy="6447919"/>
          </a:xfrm>
          <a:prstGeom prst="rect">
            <a:avLst/>
          </a:prstGeom>
          <a:noFill/>
        </p:spPr>
        <p:txBody>
          <a:bodyPr wrap="square" rtlCol="0">
            <a:spAutoFit/>
          </a:bodyPr>
          <a:lstStyle/>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Medelvärde : </a:t>
            </a:r>
            <a:r>
              <a:rPr lang="sv-SE" sz="900" dirty="0">
                <a:solidFill>
                  <a:srgbClr val="000000"/>
                </a:solidFill>
                <a:cs typeface="Arial" panose="020B0604020202020204" pitchFamily="34" charset="0"/>
              </a:rPr>
              <a:t>Ett medelvärde är i våra undersökningar det genomsnittliga betyget för en fråga eller aspekt (frågeområde) hos ett företag eller bransch. Ett exempel på medelvärde kan vara hur nöjda kunderna är i genomsnitt, säg 71,2 på en 0 – 100 skala.</a:t>
            </a: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Standardavvikelse</a:t>
            </a:r>
            <a:r>
              <a:rPr lang="sv-SE" sz="900" dirty="0">
                <a:solidFill>
                  <a:srgbClr val="000000"/>
                </a:solidFill>
                <a:cs typeface="Arial" panose="020B0604020202020204" pitchFamily="34" charset="0"/>
              </a:rPr>
              <a:t>: Standardavvikelsen är ett mått på den genomsnittliga spridningen kring medelvärdet och ger information om svarsfördelningen. Standardavvikelsen för medelvärdet ovan motsvarar alltså hur kundernas nöjdhet varierar kring medelbetyget 71,2. Om vi antar att standardavvikelsen i detta exempel är ca  1,5 enheter innebär detta att den genomsnittliga avvikelsen från 71,2 är +/- 1,5 enheter.</a:t>
            </a: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Spridning</a:t>
            </a:r>
            <a:r>
              <a:rPr lang="sv-SE" sz="900" dirty="0">
                <a:solidFill>
                  <a:srgbClr val="000000"/>
                </a:solidFill>
                <a:cs typeface="Arial" panose="020B0604020202020204" pitchFamily="34" charset="0"/>
              </a:rPr>
              <a:t>: Spridningen i denna sammanställning visar hur stor procentuell andel av kunderna som gett mycket bra/bra/dåliga betyg. </a:t>
            </a: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Felmarginal</a:t>
            </a:r>
            <a:r>
              <a:rPr lang="sv-SE" sz="900" dirty="0">
                <a:solidFill>
                  <a:srgbClr val="000000"/>
                </a:solidFill>
                <a:cs typeface="Arial" panose="020B0604020202020204" pitchFamily="34" charset="0"/>
              </a:rPr>
              <a:t> : Felmarginalen är kopplad till standardavvikelsen och anger det område runt medelvärdet (konfidensintervall) som med en viss sannolikhet täcker det sanna värdet man vill uppskatta i en population. SKI använder som standard 95% sannolikhet. Exempelvis kan vi säga att 95 % av kundernas nöjdhet är mellan 71,2 +/- 3 enheter, där 3 enheter motsvarar felmarginalen. </a:t>
            </a: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Förklaringsnivå</a:t>
            </a:r>
            <a:r>
              <a:rPr lang="sv-SE" sz="900" dirty="0">
                <a:solidFill>
                  <a:srgbClr val="000000"/>
                </a:solidFill>
                <a:cs typeface="Arial" panose="020B0604020202020204" pitchFamily="34" charset="0"/>
              </a:rPr>
              <a:t> : Förklaringsnivån anger hur mycket av den totala variationen i den variabel vi tittar på (i detta fall antingen nöjdhet eller lojalitet) som kan förklaras av modellen. En förklaringsgrad på 0,72 innebär att 72 % av variationen i nöjdhet kan förklaras av de drivande aspekterna image, förväntningar, upplevd kvalitet och prisvärdhet. </a:t>
            </a: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Målpopulation</a:t>
            </a:r>
            <a:r>
              <a:rPr lang="sv-SE" sz="900" dirty="0">
                <a:solidFill>
                  <a:srgbClr val="000000"/>
                </a:solidFill>
                <a:cs typeface="Arial" panose="020B0604020202020204" pitchFamily="34" charset="0"/>
              </a:rPr>
              <a:t> : Målpopulationen i en undersökning är den grupp man är intresserad av att undersöka. I en kundundersökning för ett företag består målpopulationen av företagets samtliga kunder. </a:t>
            </a: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Urvalsram</a:t>
            </a:r>
            <a:r>
              <a:rPr lang="sv-SE" sz="900" dirty="0">
                <a:solidFill>
                  <a:srgbClr val="000000"/>
                </a:solidFill>
                <a:cs typeface="Arial" panose="020B0604020202020204" pitchFamily="34" charset="0"/>
              </a:rPr>
              <a:t> : Urvalsramen i en undersökning består av en förteckning över de individer som ingår i målpopulationen. En urvalsram för målpopulationen i exemplet ovan kan bestå av t.ex. ett kundregister.</a:t>
            </a:r>
          </a:p>
          <a:p>
            <a:pPr marL="176213" lvl="1" indent="-176213">
              <a:spcAft>
                <a:spcPts val="600"/>
              </a:spcAft>
              <a:buSzPct val="100000"/>
              <a:buBlip>
                <a:blip r:embed="rId3"/>
              </a:buBlip>
              <a:defRPr/>
            </a:pPr>
            <a:r>
              <a:rPr lang="sv-SE" sz="900" b="1" dirty="0">
                <a:solidFill>
                  <a:srgbClr val="000000"/>
                </a:solidFill>
                <a:cs typeface="Arial" panose="020B0604020202020204" pitchFamily="34" charset="0"/>
              </a:rPr>
              <a:t>Stickprov</a:t>
            </a:r>
            <a:r>
              <a:rPr lang="sv-SE" sz="900" dirty="0">
                <a:solidFill>
                  <a:srgbClr val="000000"/>
                </a:solidFill>
                <a:cs typeface="Arial" panose="020B0604020202020204" pitchFamily="34" charset="0"/>
              </a:rPr>
              <a:t> : Ett stickprov är den grupp av individer som dras från urvalsramen och faktiskt undersöks i en undersökning. De representerar alltså målpopulationen med avseende på det man vill undersöka.  Ett exempel på stickprov är det obundna slumpmässiga sådana (OSU), vilket innebär att ett på förhand bestämt antal individer dras helt slumpmässigt från urvalsramen. En annan typ av urval är det stratifierade, där man delar in målpopulationen i ömsesidigt uteslutande grupper (t.ex. kön) och sedan drar ett OSU från respektive grupp. Ett sådant urval görs om man vet att den stratifierande variabeln är viktig för undersökningen.</a:t>
            </a:r>
          </a:p>
          <a:p>
            <a:pPr marL="0" lvl="1">
              <a:spcAft>
                <a:spcPts val="600"/>
              </a:spcAft>
              <a:buSzPct val="100000"/>
              <a:defRPr/>
            </a:pPr>
            <a:endParaRPr lang="sv-SE" sz="900" dirty="0">
              <a:solidFill>
                <a:srgbClr val="000000"/>
              </a:solidFill>
              <a:cs typeface="Arial" panose="020B0604020202020204" pitchFamily="34" charset="0"/>
            </a:endParaRPr>
          </a:p>
          <a:p>
            <a:pPr marL="176213" lvl="1" indent="-176213">
              <a:spcAft>
                <a:spcPts val="600"/>
              </a:spcAft>
              <a:buSzPct val="100000"/>
              <a:buBlip>
                <a:blip r:embed="rId3"/>
              </a:buBlip>
              <a:defRPr/>
            </a:pPr>
            <a:endParaRPr lang="sv-SE" sz="900" dirty="0">
              <a:solidFill>
                <a:srgbClr val="000000"/>
              </a:solidFill>
              <a:cs typeface="Arial" panose="020B0604020202020204" pitchFamily="34" charset="0"/>
            </a:endParaRPr>
          </a:p>
          <a:p>
            <a:pPr marL="176213" lvl="1" indent="-176213">
              <a:spcAft>
                <a:spcPts val="600"/>
              </a:spcAft>
              <a:buSzPct val="100000"/>
              <a:buBlip>
                <a:blip r:embed="rId3"/>
              </a:buBlip>
              <a:defRPr/>
            </a:pPr>
            <a:endParaRPr lang="sv-SE" sz="900" dirty="0">
              <a:solidFill>
                <a:srgbClr val="000000"/>
              </a:solidFill>
              <a:cs typeface="Arial" panose="020B0604020202020204" pitchFamily="34" charset="0"/>
            </a:endParaRPr>
          </a:p>
          <a:p>
            <a:pPr marL="176213" lvl="1" indent="-176213">
              <a:spcAft>
                <a:spcPts val="600"/>
              </a:spcAft>
              <a:buSzPct val="100000"/>
              <a:buBlip>
                <a:blip r:embed="rId3"/>
              </a:buBlip>
              <a:defRPr/>
            </a:pPr>
            <a:endParaRPr lang="sv-SE" sz="900" dirty="0">
              <a:solidFill>
                <a:srgbClr val="000000"/>
              </a:solidFill>
              <a:cs typeface="Arial" panose="020B0604020202020204" pitchFamily="34" charset="0"/>
            </a:endParaRPr>
          </a:p>
          <a:p>
            <a:pPr marL="176213" lvl="1" indent="-176213">
              <a:spcAft>
                <a:spcPts val="600"/>
              </a:spcAft>
              <a:buSzPct val="100000"/>
              <a:buBlip>
                <a:blip r:embed="rId3"/>
              </a:buBlip>
              <a:defRPr/>
            </a:pPr>
            <a:endParaRPr lang="sv-SE" sz="900" dirty="0">
              <a:solidFill>
                <a:srgbClr val="000000"/>
              </a:solidFill>
              <a:cs typeface="Arial" panose="020B0604020202020204" pitchFamily="34" charset="0"/>
            </a:endParaRPr>
          </a:p>
          <a:p>
            <a:pPr marL="176213" lvl="1" indent="-176213">
              <a:spcAft>
                <a:spcPts val="600"/>
              </a:spcAft>
              <a:buSzPct val="100000"/>
              <a:buBlip>
                <a:blip r:embed="rId3"/>
              </a:buBlip>
              <a:defRPr/>
            </a:pPr>
            <a:endParaRPr lang="sv-SE" sz="900" dirty="0">
              <a:solidFill>
                <a:srgbClr val="000000"/>
              </a:solidFill>
              <a:cs typeface="Arial" panose="020B0604020202020204" pitchFamily="34" charset="0"/>
            </a:endParaRPr>
          </a:p>
          <a:p>
            <a:pPr marL="176213" lvl="1" indent="-176213">
              <a:spcAft>
                <a:spcPts val="600"/>
              </a:spcAft>
              <a:buSzPct val="100000"/>
              <a:buBlip>
                <a:blip r:embed="rId3"/>
              </a:buBlip>
              <a:defRPr/>
            </a:pPr>
            <a:endParaRPr lang="sv-SE" sz="900" dirty="0">
              <a:solidFill>
                <a:srgbClr val="000000"/>
              </a:solidFill>
              <a:cs typeface="Arial" panose="020B0604020202020204" pitchFamily="34" charset="0"/>
            </a:endParaRPr>
          </a:p>
          <a:p>
            <a:endParaRPr lang="sv-SE" sz="900" dirty="0">
              <a:latin typeface="+mj-lt"/>
            </a:endParaRPr>
          </a:p>
          <a:p>
            <a:endParaRPr lang="sv-SE" sz="900" b="1" dirty="0">
              <a:latin typeface="+mj-lt"/>
            </a:endParaRPr>
          </a:p>
          <a:p>
            <a:endParaRPr lang="sv-SE" sz="900" dirty="0">
              <a:solidFill>
                <a:schemeClr val="accent5"/>
              </a:solidFill>
              <a:latin typeface="+mj-lt"/>
              <a:cs typeface="Calibri Light" panose="020F0302020204030204" pitchFamily="34" charset="0"/>
            </a:endParaRPr>
          </a:p>
        </p:txBody>
      </p:sp>
      <p:sp>
        <p:nvSpPr>
          <p:cNvPr id="4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42" name="Bildobjekt 41" descr="SKI logotyp, svar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sp>
        <p:nvSpPr>
          <p:cNvPr id="21" name="Freeform 30"/>
          <p:cNvSpPr>
            <a:spLocks/>
          </p:cNvSpPr>
          <p:nvPr/>
        </p:nvSpPr>
        <p:spPr bwMode="auto">
          <a:xfrm>
            <a:off x="6418263" y="3660776"/>
            <a:ext cx="854075" cy="1509713"/>
          </a:xfrm>
          <a:custGeom>
            <a:avLst/>
            <a:gdLst>
              <a:gd name="T0" fmla="*/ 0 w 538"/>
              <a:gd name="T1" fmla="*/ 55 h 951"/>
              <a:gd name="T2" fmla="*/ 121 w 538"/>
              <a:gd name="T3" fmla="*/ 951 h 951"/>
              <a:gd name="T4" fmla="*/ 538 w 538"/>
              <a:gd name="T5" fmla="*/ 889 h 951"/>
              <a:gd name="T6" fmla="*/ 414 w 538"/>
              <a:gd name="T7" fmla="*/ 0 h 951"/>
            </a:gdLst>
            <a:ahLst/>
            <a:cxnLst>
              <a:cxn ang="0">
                <a:pos x="T0" y="T1"/>
              </a:cxn>
              <a:cxn ang="0">
                <a:pos x="T2" y="T3"/>
              </a:cxn>
              <a:cxn ang="0">
                <a:pos x="T4" y="T5"/>
              </a:cxn>
              <a:cxn ang="0">
                <a:pos x="T6" y="T7"/>
              </a:cxn>
            </a:cxnLst>
            <a:rect l="0" t="0" r="r" b="b"/>
            <a:pathLst>
              <a:path w="538" h="951">
                <a:moveTo>
                  <a:pt x="0" y="55"/>
                </a:moveTo>
                <a:lnTo>
                  <a:pt x="121" y="951"/>
                </a:lnTo>
                <a:lnTo>
                  <a:pt x="538" y="889"/>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dirty="0">
              <a:latin typeface="Calibri Light" panose="020F0302020204030204" pitchFamily="34" charset="0"/>
            </a:endParaRPr>
          </a:p>
        </p:txBody>
      </p:sp>
      <p:sp>
        <p:nvSpPr>
          <p:cNvPr id="18" name="Rubrik 1"/>
          <p:cNvSpPr txBox="1">
            <a:spLocks/>
          </p:cNvSpPr>
          <p:nvPr/>
        </p:nvSpPr>
        <p:spPr>
          <a:xfrm>
            <a:off x="2796778" y="206042"/>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FÖRKLARINGAR STATISTISKA BEGREPP</a:t>
            </a:r>
          </a:p>
        </p:txBody>
      </p:sp>
    </p:spTree>
    <p:extLst>
      <p:ext uri="{BB962C8B-B14F-4D97-AF65-F5344CB8AC3E}">
        <p14:creationId xmlns:p14="http://schemas.microsoft.com/office/powerpoint/2010/main" val="119028916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p:cNvSpPr/>
          <p:nvPr/>
        </p:nvSpPr>
        <p:spPr>
          <a:xfrm>
            <a:off x="2797200" y="900000"/>
            <a:ext cx="4374000" cy="4524315"/>
          </a:xfrm>
          <a:prstGeom prst="rect">
            <a:avLst/>
          </a:prstGeom>
        </p:spPr>
        <p:txBody>
          <a:bodyPr wrap="square">
            <a:spAutoFit/>
          </a:bodyPr>
          <a:lstStyle/>
          <a:p>
            <a:r>
              <a:rPr lang="sv-SE" sz="900" dirty="0"/>
              <a:t>Resultatdelen av rapporten är indelad i följande sex avsnitt </a:t>
            </a:r>
          </a:p>
          <a:p>
            <a:pPr marL="228600" indent="-228600">
              <a:buFont typeface="+mj-lt"/>
              <a:buAutoNum type="arabicPeriod"/>
            </a:pPr>
            <a:r>
              <a:rPr lang="sv-SE" sz="900" dirty="0"/>
              <a:t>Resultat kundnöjdhet och Lojalitet </a:t>
            </a:r>
          </a:p>
          <a:p>
            <a:pPr marL="228600" indent="-228600">
              <a:buFont typeface="+mj-lt"/>
              <a:buAutoNum type="arabicPeriod"/>
            </a:pPr>
            <a:r>
              <a:rPr lang="sv-SE" sz="900" dirty="0"/>
              <a:t>Drivande aspekter</a:t>
            </a:r>
          </a:p>
          <a:p>
            <a:pPr marL="228600" indent="-228600">
              <a:buFont typeface="+mj-lt"/>
              <a:buAutoNum type="arabicPeriod"/>
            </a:pPr>
            <a:r>
              <a:rPr lang="sv-SE" sz="900" dirty="0"/>
              <a:t>Gapanalys</a:t>
            </a:r>
          </a:p>
          <a:p>
            <a:pPr marL="228600" indent="-228600">
              <a:buFont typeface="+mj-lt"/>
              <a:buAutoNum type="arabicPeriod"/>
            </a:pPr>
            <a:r>
              <a:rPr lang="sv-SE" sz="900" dirty="0"/>
              <a:t>Drivkraftsanalys</a:t>
            </a:r>
          </a:p>
          <a:p>
            <a:pPr marL="228600" indent="-228600">
              <a:buFont typeface="+mj-lt"/>
              <a:buAutoNum type="arabicPeriod"/>
            </a:pPr>
            <a:r>
              <a:rPr lang="sv-SE" sz="900" dirty="0"/>
              <a:t>Branschspecifika frågor </a:t>
            </a:r>
          </a:p>
          <a:p>
            <a:pPr marL="228600" indent="-228600">
              <a:buFont typeface="+mj-lt"/>
              <a:buAutoNum type="arabicPeriod"/>
            </a:pPr>
            <a:r>
              <a:rPr lang="sv-SE" sz="900" dirty="0"/>
              <a:t>Segment </a:t>
            </a:r>
          </a:p>
          <a:p>
            <a:endParaRPr lang="sv-SE" sz="900" dirty="0"/>
          </a:p>
          <a:p>
            <a:r>
              <a:rPr lang="sv-SE" sz="900" dirty="0"/>
              <a:t>Nedan ges en kort beskrivning som underlättar tolkning av resultat. Mer beskrivande text finns också i samband med respektive resultatdel.</a:t>
            </a:r>
          </a:p>
          <a:p>
            <a:endParaRPr lang="sv-SE" sz="900" b="1" dirty="0"/>
          </a:p>
          <a:p>
            <a:r>
              <a:rPr lang="sv-SE" sz="900" b="1" dirty="0"/>
              <a:t>1. Resultat kundnöjdhet och lojalitet</a:t>
            </a:r>
          </a:p>
          <a:p>
            <a:r>
              <a:rPr lang="sv-SE" sz="900" dirty="0"/>
              <a:t>Kundnöjdhet och lojalitet redovisas för de fem senaste årens som indexvärde mellan 0 och 100. Andelen missnöjda respektive illojala kunder presenteras utifrån indelningen i grafen nedan. Indexbetyg på underliggande frågor kopplat till nöjdhet och lojalitet redovisas.   </a:t>
            </a:r>
          </a:p>
          <a:p>
            <a:endParaRPr lang="sv-SE" sz="900" dirty="0"/>
          </a:p>
          <a:p>
            <a:endParaRPr lang="sv-SE" sz="900" dirty="0"/>
          </a:p>
          <a:p>
            <a:endParaRPr lang="sv-SE" sz="900" dirty="0"/>
          </a:p>
          <a:p>
            <a:endParaRPr lang="sv-SE" sz="900" dirty="0"/>
          </a:p>
          <a:p>
            <a:endParaRPr lang="sv-SE" sz="900" dirty="0"/>
          </a:p>
          <a:p>
            <a:endParaRPr lang="sv-SE" sz="900" dirty="0"/>
          </a:p>
          <a:p>
            <a:endParaRPr lang="sv-SE" sz="900" dirty="0"/>
          </a:p>
          <a:p>
            <a:r>
              <a:rPr lang="sv-SE" sz="900" b="1" dirty="0"/>
              <a:t>2. Drivande aspekter</a:t>
            </a:r>
          </a:p>
          <a:p>
            <a:r>
              <a:rPr lang="sv-SE" sz="900" dirty="0"/>
              <a:t>Betyg redovisas för de fem senaste årens som indexvärde (inte procent) mellan 0 och 100. Indexbetyg på underliggande frågor redovisas.</a:t>
            </a:r>
          </a:p>
          <a:p>
            <a:endParaRPr lang="sv-SE" sz="900" dirty="0"/>
          </a:p>
          <a:p>
            <a:r>
              <a:rPr lang="sv-SE" sz="900" b="1" dirty="0"/>
              <a:t>3. Gapanalys</a:t>
            </a:r>
          </a:p>
          <a:p>
            <a:r>
              <a:rPr lang="sv-SE" sz="900" dirty="0"/>
              <a:t>Ger information kring hur er organisation klarar sig jämfört med branschen. Ges för kundnöjdhet, lojalitet samt de drivande aspekterna de senaste 5 åren samt på frågenivå för årets mätning. Betyg över 0 indikerar betyg bättre än branschen och under 0 sämre än branschen.</a:t>
            </a:r>
          </a:p>
          <a:p>
            <a:endParaRPr lang="sv-SE" sz="900" dirty="0"/>
          </a:p>
        </p:txBody>
      </p:sp>
      <p:sp>
        <p:nvSpPr>
          <p:cNvPr id="10" name="Rubrik 1"/>
          <p:cNvSpPr txBox="1">
            <a:spLocks/>
          </p:cNvSpPr>
          <p:nvPr/>
        </p:nvSpPr>
        <p:spPr>
          <a:xfrm>
            <a:off x="2796778" y="111790"/>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SÅ HÄR LÄSER DU RAPPORTEN</a:t>
            </a:r>
            <a:endParaRPr lang="sv-SE" sz="1600" dirty="0">
              <a:solidFill>
                <a:srgbClr val="00A1BE"/>
              </a:solidFill>
              <a:cs typeface="Calibri Light" panose="020F0302020204030204" pitchFamily="34" charset="0"/>
            </a:endParaRPr>
          </a:p>
        </p:txBody>
      </p:sp>
      <p:pic>
        <p:nvPicPr>
          <p:cNvPr id="2" name="Bildobjekt 1"/>
          <p:cNvPicPr>
            <a:picLocks noChangeAspect="1"/>
          </p:cNvPicPr>
          <p:nvPr/>
        </p:nvPicPr>
        <p:blipFill>
          <a:blip r:embed="rId3"/>
          <a:stretch>
            <a:fillRect/>
          </a:stretch>
        </p:blipFill>
        <p:spPr>
          <a:xfrm>
            <a:off x="437799" y="1008000"/>
            <a:ext cx="1620000" cy="1012500"/>
          </a:xfrm>
          <a:prstGeom prst="rect">
            <a:avLst/>
          </a:prstGeom>
          <a:effectLst>
            <a:outerShdw blurRad="50800" dist="38100" dir="2700000" algn="tl" rotWithShape="0">
              <a:srgbClr val="000000">
                <a:alpha val="43000"/>
              </a:srgbClr>
            </a:outerShdw>
          </a:effectLst>
        </p:spPr>
      </p:pic>
      <p:pic>
        <p:nvPicPr>
          <p:cNvPr id="3" name="Bildobjekt 2"/>
          <p:cNvPicPr>
            <a:picLocks noChangeAspect="1"/>
          </p:cNvPicPr>
          <p:nvPr/>
        </p:nvPicPr>
        <p:blipFill>
          <a:blip r:embed="rId4"/>
          <a:stretch>
            <a:fillRect/>
          </a:stretch>
        </p:blipFill>
        <p:spPr>
          <a:xfrm>
            <a:off x="437799" y="2204825"/>
            <a:ext cx="1620000" cy="1012500"/>
          </a:xfrm>
          <a:prstGeom prst="rect">
            <a:avLst/>
          </a:prstGeom>
          <a:effectLst>
            <a:outerShdw blurRad="50800" dist="38100" dir="2700000" algn="tl" rotWithShape="0">
              <a:srgbClr val="000000">
                <a:alpha val="43000"/>
              </a:srgbClr>
            </a:outerShdw>
          </a:effectLst>
        </p:spPr>
      </p:pic>
      <p:pic>
        <p:nvPicPr>
          <p:cNvPr id="4" name="Bildobjekt 3"/>
          <p:cNvPicPr>
            <a:picLocks noChangeAspect="1"/>
          </p:cNvPicPr>
          <p:nvPr/>
        </p:nvPicPr>
        <p:blipFill>
          <a:blip r:embed="rId5"/>
          <a:stretch>
            <a:fillRect/>
          </a:stretch>
        </p:blipFill>
        <p:spPr>
          <a:xfrm>
            <a:off x="437799" y="3396763"/>
            <a:ext cx="1620000" cy="1012500"/>
          </a:xfrm>
          <a:prstGeom prst="rect">
            <a:avLst/>
          </a:prstGeom>
          <a:effectLst>
            <a:outerShdw blurRad="50800" dist="38100" dir="2700000" algn="tl" rotWithShape="0">
              <a:srgbClr val="000000">
                <a:alpha val="43000"/>
              </a:srgbClr>
            </a:outerShdw>
          </a:effectLst>
        </p:spPr>
      </p:pic>
      <p:pic>
        <p:nvPicPr>
          <p:cNvPr id="16" name="Bildobjekt 15" descr="PIL_blå_sk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8540" y="5079255"/>
            <a:ext cx="292608" cy="451104"/>
          </a:xfrm>
          <a:prstGeom prst="rect">
            <a:avLst/>
          </a:prstGeom>
          <a:effectLst>
            <a:outerShdw blurRad="50800" dist="38100" dir="2700000" algn="tl" rotWithShape="0">
              <a:srgbClr val="000000">
                <a:alpha val="43000"/>
              </a:srgbClr>
            </a:outerShdw>
          </a:effectLst>
        </p:spPr>
      </p:pic>
      <p:sp>
        <p:nvSpPr>
          <p:cNvPr id="8" name="Rektangel 7"/>
          <p:cNvSpPr/>
          <p:nvPr/>
        </p:nvSpPr>
        <p:spPr>
          <a:xfrm>
            <a:off x="2826395" y="3555816"/>
            <a:ext cx="4344805" cy="338554"/>
          </a:xfrm>
          <a:prstGeom prst="rect">
            <a:avLst/>
          </a:prstGeom>
        </p:spPr>
        <p:txBody>
          <a:bodyPr wrap="square">
            <a:spAutoFit/>
          </a:bodyPr>
          <a:lstStyle/>
          <a:p>
            <a:r>
              <a:rPr lang="sv-SE" sz="800" b="1" dirty="0">
                <a:latin typeface="Calibri Light" panose="020F0302020204030204" pitchFamily="34" charset="0"/>
              </a:rPr>
              <a:t>Tolkning. </a:t>
            </a:r>
            <a:r>
              <a:rPr lang="sv-SE" sz="800" dirty="0">
                <a:latin typeface="Calibri Light" panose="020F0302020204030204" pitchFamily="34" charset="0"/>
              </a:rPr>
              <a:t>Frågorna ställs på en 1-10 skala som sedan transformeras upp till en 0-100 skala. Riktmärke för tolkning enligt bilden ovan.</a:t>
            </a:r>
          </a:p>
        </p:txBody>
      </p:sp>
      <p:pic>
        <p:nvPicPr>
          <p:cNvPr id="9" name="Bildobjekt 8" descr="skal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2019" y="3162157"/>
            <a:ext cx="4204361" cy="331924"/>
          </a:xfrm>
          <a:prstGeom prst="rect">
            <a:avLst/>
          </a:prstGeom>
        </p:spPr>
      </p:pic>
    </p:spTree>
    <p:extLst>
      <p:ext uri="{BB962C8B-B14F-4D97-AF65-F5344CB8AC3E}">
        <p14:creationId xmlns:p14="http://schemas.microsoft.com/office/powerpoint/2010/main" val="2909882611"/>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xmlns:p14="http://schemas.microsoft.com/office/powerpoint/2010/main" spd="slow">
        <p:push dir="u"/>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p:cNvSpPr/>
          <p:nvPr/>
        </p:nvSpPr>
        <p:spPr>
          <a:xfrm>
            <a:off x="2797200" y="900000"/>
            <a:ext cx="4374000" cy="2862322"/>
          </a:xfrm>
          <a:prstGeom prst="rect">
            <a:avLst/>
          </a:prstGeom>
        </p:spPr>
        <p:txBody>
          <a:bodyPr wrap="square">
            <a:spAutoFit/>
          </a:bodyPr>
          <a:lstStyle/>
          <a:p>
            <a:r>
              <a:rPr lang="sv-SE" sz="900" b="1" dirty="0"/>
              <a:t>4. Drivkraftsanalys</a:t>
            </a:r>
          </a:p>
          <a:p>
            <a:r>
              <a:rPr lang="sv-SE" sz="900" dirty="0"/>
              <a:t>Ger information om vad som påverkar kundnöjdheten mest.  Här presenteras tre delar. </a:t>
            </a:r>
          </a:p>
          <a:p>
            <a:pPr marL="685800" lvl="1" indent="-228600">
              <a:buAutoNum type="arabicPeriod"/>
            </a:pPr>
            <a:r>
              <a:rPr lang="sv-SE" sz="900" dirty="0"/>
              <a:t>Totala effekter ger information kring vilken av de drivande aspekterna som påverkar nöjdheten mest. </a:t>
            </a:r>
          </a:p>
          <a:p>
            <a:pPr marL="685800" lvl="1" indent="-228600">
              <a:buAutoNum type="arabicPeriod"/>
            </a:pPr>
            <a:r>
              <a:rPr lang="sv-SE" sz="900" dirty="0"/>
              <a:t>En modellestimering per aktör som ger information hur de drivande aspekterna påverkar nöjdhet och lojalitet. </a:t>
            </a:r>
          </a:p>
          <a:p>
            <a:pPr marL="685800" lvl="1" indent="-228600">
              <a:buAutoNum type="arabicPeriod"/>
            </a:pPr>
            <a:r>
              <a:rPr lang="sv-SE" sz="900" dirty="0"/>
              <a:t>En IPMA (</a:t>
            </a:r>
            <a:r>
              <a:rPr lang="sv-SE" sz="900" dirty="0" err="1"/>
              <a:t>Importance</a:t>
            </a:r>
            <a:r>
              <a:rPr lang="sv-SE" sz="900" dirty="0"/>
              <a:t> </a:t>
            </a:r>
            <a:r>
              <a:rPr lang="sv-SE" sz="900" dirty="0" err="1"/>
              <a:t>Performance</a:t>
            </a:r>
            <a:r>
              <a:rPr lang="sv-SE" sz="900" dirty="0"/>
              <a:t> </a:t>
            </a:r>
            <a:r>
              <a:rPr lang="sv-SE" sz="900" dirty="0" err="1"/>
              <a:t>Map</a:t>
            </a:r>
            <a:r>
              <a:rPr lang="sv-SE" sz="900" dirty="0"/>
              <a:t> </a:t>
            </a:r>
            <a:r>
              <a:rPr lang="sv-SE" sz="900" dirty="0" err="1"/>
              <a:t>Analysis</a:t>
            </a:r>
            <a:r>
              <a:rPr lang="sv-SE" sz="900" dirty="0"/>
              <a:t>) som ger information kring svagheter och styrkor.</a:t>
            </a:r>
            <a:br>
              <a:rPr lang="sv-SE" sz="900" dirty="0"/>
            </a:br>
            <a:endParaRPr lang="sv-SE" sz="900" dirty="0"/>
          </a:p>
          <a:p>
            <a:r>
              <a:rPr lang="sv-SE" sz="900" b="1" dirty="0"/>
              <a:t>5. Branschspecifika frågor </a:t>
            </a:r>
          </a:p>
          <a:p>
            <a:r>
              <a:rPr lang="sv-SE" sz="900" dirty="0"/>
              <a:t>Utöver modellfrågor ställs ett antal frågor som är specifika för branschen. Dessa redovisas i detta avsnitt.</a:t>
            </a:r>
          </a:p>
          <a:p>
            <a:endParaRPr lang="sv-SE" sz="900" dirty="0"/>
          </a:p>
          <a:p>
            <a:r>
              <a:rPr lang="sv-SE" sz="900" b="1" dirty="0"/>
              <a:t>6. Segment</a:t>
            </a:r>
          </a:p>
          <a:p>
            <a:r>
              <a:rPr lang="sv-SE" sz="900" dirty="0"/>
              <a:t>Redovisning av resultat uppdelat på bakgrundsfrågor. </a:t>
            </a:r>
            <a:endParaRPr lang="sv-SE" sz="900" b="1" dirty="0">
              <a:latin typeface="Calibri Light" panose="020F0302020204030204" pitchFamily="34" charset="0"/>
            </a:endParaRPr>
          </a:p>
          <a:p>
            <a:endParaRPr lang="sv-SE" sz="900" dirty="0">
              <a:latin typeface="+mj-lt"/>
            </a:endParaRPr>
          </a:p>
          <a:p>
            <a:endParaRPr lang="sv-SE" sz="900" b="1" dirty="0">
              <a:latin typeface="+mj-lt"/>
            </a:endParaRPr>
          </a:p>
          <a:p>
            <a:endParaRPr lang="sv-SE" sz="900" b="1" dirty="0">
              <a:latin typeface="+mj-lt"/>
            </a:endParaRPr>
          </a:p>
          <a:p>
            <a:endParaRPr lang="sv-SE" sz="900" dirty="0">
              <a:latin typeface="+mj-lt"/>
            </a:endParaRPr>
          </a:p>
          <a:p>
            <a:r>
              <a:rPr lang="sv-SE" sz="900" dirty="0">
                <a:latin typeface="+mj-lt"/>
              </a:rPr>
              <a:t> </a:t>
            </a:r>
          </a:p>
        </p:txBody>
      </p:sp>
      <p:pic>
        <p:nvPicPr>
          <p:cNvPr id="3" name="Bildobjekt 2"/>
          <p:cNvPicPr>
            <a:picLocks noChangeAspect="1"/>
          </p:cNvPicPr>
          <p:nvPr/>
        </p:nvPicPr>
        <p:blipFill>
          <a:blip r:embed="rId3"/>
          <a:stretch>
            <a:fillRect/>
          </a:stretch>
        </p:blipFill>
        <p:spPr>
          <a:xfrm>
            <a:off x="432149" y="1011600"/>
            <a:ext cx="1618560" cy="1011600"/>
          </a:xfrm>
          <a:prstGeom prst="rect">
            <a:avLst/>
          </a:prstGeom>
          <a:effectLst>
            <a:outerShdw blurRad="50800" dist="38100" dir="2700000" algn="tl" rotWithShape="0">
              <a:srgbClr val="000000">
                <a:alpha val="43000"/>
              </a:srgbClr>
            </a:outerShdw>
          </a:effectLst>
        </p:spPr>
      </p:pic>
      <p:pic>
        <p:nvPicPr>
          <p:cNvPr id="4" name="Bildobjekt 3"/>
          <p:cNvPicPr>
            <a:picLocks noChangeAspect="1"/>
          </p:cNvPicPr>
          <p:nvPr/>
        </p:nvPicPr>
        <p:blipFill>
          <a:blip r:embed="rId4"/>
          <a:stretch>
            <a:fillRect/>
          </a:stretch>
        </p:blipFill>
        <p:spPr>
          <a:xfrm>
            <a:off x="432149" y="2167961"/>
            <a:ext cx="1618560" cy="1011600"/>
          </a:xfrm>
          <a:prstGeom prst="rect">
            <a:avLst/>
          </a:prstGeom>
          <a:effectLst>
            <a:outerShdw blurRad="50800" dist="38100" dir="2700000" algn="tl" rotWithShape="0">
              <a:srgbClr val="000000">
                <a:alpha val="43000"/>
              </a:srgbClr>
            </a:outerShdw>
          </a:effectLst>
        </p:spPr>
      </p:pic>
      <p:pic>
        <p:nvPicPr>
          <p:cNvPr id="6" name="Bildobjekt 5"/>
          <p:cNvPicPr>
            <a:picLocks noChangeAspect="1"/>
          </p:cNvPicPr>
          <p:nvPr/>
        </p:nvPicPr>
        <p:blipFill>
          <a:blip r:embed="rId5"/>
          <a:stretch>
            <a:fillRect/>
          </a:stretch>
        </p:blipFill>
        <p:spPr>
          <a:xfrm>
            <a:off x="432149" y="3316959"/>
            <a:ext cx="1618560" cy="1011600"/>
          </a:xfrm>
          <a:prstGeom prst="rect">
            <a:avLst/>
          </a:prstGeom>
          <a:effectLst>
            <a:outerShdw blurRad="50800" dist="38100" dir="2700000" algn="tl" rotWithShape="0">
              <a:srgbClr val="000000">
                <a:alpha val="43000"/>
              </a:srgbClr>
            </a:outerShdw>
          </a:effectLst>
        </p:spPr>
      </p:pic>
      <p:sp>
        <p:nvSpPr>
          <p:cNvPr id="16" name="Rubrik 1"/>
          <p:cNvSpPr txBox="1">
            <a:spLocks/>
          </p:cNvSpPr>
          <p:nvPr/>
        </p:nvSpPr>
        <p:spPr>
          <a:xfrm>
            <a:off x="2796778" y="111790"/>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SÅ HÄR LÄSER DU RAPPORTEN</a:t>
            </a:r>
            <a:endParaRPr lang="sv-SE" sz="1600" dirty="0">
              <a:solidFill>
                <a:srgbClr val="00A1BE"/>
              </a:solidFill>
              <a:cs typeface="Calibri Light" panose="020F0302020204030204" pitchFamily="34" charset="0"/>
            </a:endParaRPr>
          </a:p>
        </p:txBody>
      </p:sp>
    </p:spTree>
    <p:extLst>
      <p:ext uri="{BB962C8B-B14F-4D97-AF65-F5344CB8AC3E}">
        <p14:creationId xmlns:p14="http://schemas.microsoft.com/office/powerpoint/2010/main" val="188829567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ktangel 10"/>
          <p:cNvSpPr/>
          <p:nvPr/>
        </p:nvSpPr>
        <p:spPr>
          <a:xfrm>
            <a:off x="5672206" y="3579260"/>
            <a:ext cx="3100421" cy="1138773"/>
          </a:xfrm>
          <a:prstGeom prst="rect">
            <a:avLst/>
          </a:prstGeom>
        </p:spPr>
        <p:txBody>
          <a:bodyPr wrap="square">
            <a:spAutoFit/>
          </a:bodyPr>
          <a:lstStyle/>
          <a:p>
            <a:pPr marL="184150" lvl="1" indent="-184150">
              <a:spcAft>
                <a:spcPts val="600"/>
              </a:spcAft>
              <a:buSzPct val="100000"/>
              <a:buBlip>
                <a:blip r:embed="rId3"/>
              </a:buBlip>
              <a:defRPr/>
            </a:pPr>
            <a:r>
              <a:rPr lang="sv-SE" sz="900" b="1" dirty="0">
                <a:solidFill>
                  <a:srgbClr val="000000"/>
                </a:solidFill>
                <a:cs typeface="Arial" panose="020B0604020202020204" pitchFamily="34" charset="0"/>
              </a:rPr>
              <a:t>Upplevd produkt- och servicekvalitet</a:t>
            </a:r>
            <a:r>
              <a:rPr lang="sv-SE" sz="900" dirty="0">
                <a:solidFill>
                  <a:srgbClr val="000000"/>
                </a:solidFill>
                <a:cs typeface="Arial" panose="020B0604020202020204" pitchFamily="34" charset="0"/>
              </a:rPr>
              <a:t>: Upplevd produktkvalitet redovisar kundens upplevelse av produkt-/tjänstekvaliteten samt frågor som rör tillgänglighet, bemötande, engagemang, lyhördhet och kommunikation. </a:t>
            </a:r>
          </a:p>
          <a:p>
            <a:pPr marL="184150" lvl="1" indent="-184150">
              <a:spcAft>
                <a:spcPts val="600"/>
              </a:spcAft>
              <a:buSzPct val="100000"/>
              <a:buBlip>
                <a:blip r:embed="rId3"/>
              </a:buBlip>
              <a:defRPr/>
            </a:pPr>
            <a:r>
              <a:rPr lang="sv-SE" sz="900" b="1" dirty="0">
                <a:solidFill>
                  <a:srgbClr val="000000"/>
                </a:solidFill>
                <a:cs typeface="Arial" panose="020B0604020202020204" pitchFamily="34" charset="0"/>
              </a:rPr>
              <a:t>Prisvärdhet</a:t>
            </a:r>
            <a:r>
              <a:rPr lang="sv-SE" sz="900" dirty="0">
                <a:solidFill>
                  <a:srgbClr val="000000"/>
                </a:solidFill>
                <a:cs typeface="Arial" panose="020B0604020202020204" pitchFamily="34" charset="0"/>
              </a:rPr>
              <a:t>: Genom att sätta kundupplevelsen i relation till vad kunden betalar mäts det upplevda värdet av levererade varor och tjänster.</a:t>
            </a:r>
          </a:p>
        </p:txBody>
      </p:sp>
      <p:sp>
        <p:nvSpPr>
          <p:cNvPr id="12" name="Rektangel 11"/>
          <p:cNvSpPr/>
          <p:nvPr/>
        </p:nvSpPr>
        <p:spPr>
          <a:xfrm>
            <a:off x="2796778" y="3566267"/>
            <a:ext cx="2700000" cy="1277273"/>
          </a:xfrm>
          <a:prstGeom prst="rect">
            <a:avLst/>
          </a:prstGeom>
        </p:spPr>
        <p:txBody>
          <a:bodyPr wrap="square">
            <a:spAutoFit/>
          </a:bodyPr>
          <a:lstStyle/>
          <a:p>
            <a:pPr marL="184150" lvl="1" indent="-184150">
              <a:spcAft>
                <a:spcPts val="600"/>
              </a:spcAft>
              <a:buSzPct val="100000"/>
              <a:buBlip>
                <a:blip r:embed="rId3"/>
              </a:buBlip>
              <a:defRPr/>
            </a:pPr>
            <a:r>
              <a:rPr lang="sv-SE" sz="900" b="1" dirty="0">
                <a:solidFill>
                  <a:srgbClr val="000000"/>
                </a:solidFill>
                <a:cs typeface="Arial" panose="020B0604020202020204" pitchFamily="34" charset="0"/>
              </a:rPr>
              <a:t>Image: </a:t>
            </a:r>
            <a:r>
              <a:rPr lang="sv-SE" sz="900" dirty="0">
                <a:solidFill>
                  <a:srgbClr val="000000"/>
                </a:solidFill>
                <a:cs typeface="Arial" panose="020B0604020202020204" pitchFamily="34" charset="0"/>
              </a:rPr>
              <a:t>Handlar om hur varumärket uppfattas. Här ställs frågor om en aktör upplevs stå för samhällsengagemang, ha hög kvalitet, inge förtroende och vara ansvarstagande. </a:t>
            </a:r>
          </a:p>
          <a:p>
            <a:pPr marL="184150" lvl="1" indent="-184150">
              <a:spcAft>
                <a:spcPts val="600"/>
              </a:spcAft>
              <a:buSzPct val="100000"/>
              <a:buBlip>
                <a:blip r:embed="rId3"/>
              </a:buBlip>
              <a:defRPr/>
            </a:pPr>
            <a:r>
              <a:rPr lang="sv-SE" sz="900" b="1" dirty="0">
                <a:solidFill>
                  <a:srgbClr val="000000"/>
                </a:solidFill>
                <a:cs typeface="Arial" panose="020B0604020202020204" pitchFamily="34" charset="0"/>
              </a:rPr>
              <a:t>Förväntningar: </a:t>
            </a:r>
            <a:r>
              <a:rPr lang="sv-SE" sz="900" dirty="0">
                <a:solidFill>
                  <a:srgbClr val="000000"/>
                </a:solidFill>
                <a:cs typeface="Arial" panose="020B0604020202020204" pitchFamily="34" charset="0"/>
              </a:rPr>
              <a:t>Ger en bild av kundernas förväntningar, krav och engagemang. Här handlar frågorna om kundens förväntningar på aktörens varor och tjänster.</a:t>
            </a:r>
          </a:p>
        </p:txBody>
      </p:sp>
      <p:sp>
        <p:nvSpPr>
          <p:cNvPr id="16" name="Rektangel 15"/>
          <p:cNvSpPr/>
          <p:nvPr/>
        </p:nvSpPr>
        <p:spPr>
          <a:xfrm>
            <a:off x="2796778" y="900000"/>
            <a:ext cx="5558400" cy="1200329"/>
          </a:xfrm>
          <a:prstGeom prst="rect">
            <a:avLst/>
          </a:prstGeom>
        </p:spPr>
        <p:txBody>
          <a:bodyPr wrap="square">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sv-SE" sz="900" b="1" dirty="0">
              <a:latin typeface="Calibri Light" panose="020F0302020204030204" pitchFamily="34" charset="0"/>
            </a:endParaRPr>
          </a:p>
          <a:p>
            <a:r>
              <a:rPr lang="sv-SE" sz="900" dirty="0">
                <a:latin typeface="Calibri Light" panose="020F0302020204030204" pitchFamily="34" charset="0"/>
              </a:rPr>
              <a:t>Den analysmodell, i fortsättning kallad ”SKI-modellen”, som ligger till grund för studien bygger på 30 års forskning och har sitt ursprung i ett akademiskt projekt på Handelshögskolan i Stockholm .</a:t>
            </a:r>
          </a:p>
          <a:p>
            <a:endParaRPr lang="sv-SE" sz="900" dirty="0">
              <a:latin typeface="Calibri Light" panose="020F0302020204030204" pitchFamily="34" charset="0"/>
            </a:endParaRPr>
          </a:p>
          <a:p>
            <a:r>
              <a:rPr lang="sv-SE" sz="900" dirty="0">
                <a:latin typeface="Calibri Light" panose="020F0302020204030204" pitchFamily="34" charset="0"/>
              </a:rPr>
              <a:t>SKI-modellen illustrerar det kausala sambandet mellan fem drivande aspekter och två resultataspekter. Modellen estimeras med partiell minsta kvadratmetoden (PLS) och ger indexbetyg på respektive aspekt samt styrkan i relationerna mellan aspekterna. Analysen ligger till grund för en drivkraftsanalys för att härleda styrkor, svagheter och förbättringsområden. </a:t>
            </a:r>
          </a:p>
        </p:txBody>
      </p:sp>
      <p:sp>
        <p:nvSpPr>
          <p:cNvPr id="17" name="Rubrik 1"/>
          <p:cNvSpPr txBox="1">
            <a:spLocks/>
          </p:cNvSpPr>
          <p:nvPr/>
        </p:nvSpPr>
        <p:spPr>
          <a:xfrm>
            <a:off x="2796778" y="116039"/>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SKI-MODELLEN</a:t>
            </a:r>
            <a:endParaRPr lang="sv-SE" sz="1600" dirty="0">
              <a:solidFill>
                <a:srgbClr val="00A1BE"/>
              </a:solidFill>
              <a:cs typeface="Calibri Light" panose="020F0302020204030204" pitchFamily="34" charset="0"/>
            </a:endParaRPr>
          </a:p>
        </p:txBody>
      </p:sp>
      <p:sp>
        <p:nvSpPr>
          <p:cNvPr id="18" name="Rektangel 17"/>
          <p:cNvSpPr/>
          <p:nvPr/>
        </p:nvSpPr>
        <p:spPr>
          <a:xfrm>
            <a:off x="150801" y="898210"/>
            <a:ext cx="2175377" cy="1538883"/>
          </a:xfrm>
          <a:prstGeom prst="rect">
            <a:avLst/>
          </a:prstGeom>
        </p:spPr>
        <p:txBody>
          <a:bodyPr wrap="square">
            <a:spAutoFit/>
          </a:bodyPr>
          <a:lstStyle/>
          <a:p>
            <a:pPr algn="r"/>
            <a:r>
              <a:rPr lang="sv-SE" sz="1100" b="1" dirty="0">
                <a:solidFill>
                  <a:schemeClr val="bg1"/>
                </a:solidFill>
              </a:rPr>
              <a:t>HIGHLIGHTS 1</a:t>
            </a:r>
          </a:p>
          <a:p>
            <a:pPr algn="r"/>
            <a:r>
              <a:rPr lang="sv-SE" sz="1000" dirty="0">
                <a:solidFill>
                  <a:srgbClr val="FFFFFF"/>
                </a:solidFill>
              </a:rPr>
              <a:t>Si </a:t>
            </a:r>
            <a:r>
              <a:rPr lang="sv-SE" sz="1000" dirty="0" err="1">
                <a:solidFill>
                  <a:srgbClr val="FFFFFF"/>
                </a:solidFill>
              </a:rPr>
              <a:t>meliora</a:t>
            </a:r>
            <a:r>
              <a:rPr lang="sv-SE" sz="1000" dirty="0">
                <a:solidFill>
                  <a:srgbClr val="FFFFFF"/>
                </a:solidFill>
              </a:rPr>
              <a:t> </a:t>
            </a:r>
            <a:r>
              <a:rPr lang="sv-SE" sz="1000" dirty="0" err="1">
                <a:solidFill>
                  <a:srgbClr val="FFFFFF"/>
                </a:solidFill>
              </a:rPr>
              <a:t>dies</a:t>
            </a:r>
            <a:r>
              <a:rPr lang="sv-SE" sz="1000" dirty="0">
                <a:solidFill>
                  <a:srgbClr val="FFFFFF"/>
                </a:solidFill>
              </a:rPr>
              <a:t>, ut vina, </a:t>
            </a:r>
            <a:r>
              <a:rPr lang="sv-SE" sz="1000" dirty="0" err="1">
                <a:solidFill>
                  <a:srgbClr val="FFFFFF"/>
                </a:solidFill>
              </a:rPr>
              <a:t>poemata</a:t>
            </a:r>
            <a:r>
              <a:rPr lang="sv-SE" sz="1000" dirty="0">
                <a:solidFill>
                  <a:srgbClr val="FFFFFF"/>
                </a:solidFill>
              </a:rPr>
              <a:t> </a:t>
            </a:r>
            <a:r>
              <a:rPr lang="sv-SE" sz="1000" dirty="0" err="1">
                <a:solidFill>
                  <a:srgbClr val="FFFFFF"/>
                </a:solidFill>
              </a:rPr>
              <a:t>reddit</a:t>
            </a:r>
            <a:r>
              <a:rPr lang="sv-SE" sz="1000" dirty="0">
                <a:solidFill>
                  <a:srgbClr val="FFFFFF"/>
                </a:solidFill>
              </a:rPr>
              <a:t>, </a:t>
            </a:r>
            <a:r>
              <a:rPr lang="sv-SE" sz="1000" dirty="0" err="1">
                <a:solidFill>
                  <a:srgbClr val="FFFFFF"/>
                </a:solidFill>
              </a:rPr>
              <a:t>scire</a:t>
            </a:r>
            <a:r>
              <a:rPr lang="sv-SE" sz="1000" dirty="0">
                <a:solidFill>
                  <a:srgbClr val="FFFFFF"/>
                </a:solidFill>
              </a:rPr>
              <a:t> </a:t>
            </a:r>
            <a:r>
              <a:rPr lang="sv-SE" sz="1000" dirty="0" err="1">
                <a:solidFill>
                  <a:srgbClr val="FFFFFF"/>
                </a:solidFill>
              </a:rPr>
              <a:t>velim</a:t>
            </a:r>
            <a:r>
              <a:rPr lang="sv-SE" sz="1000" dirty="0">
                <a:solidFill>
                  <a:srgbClr val="FFFFFF"/>
                </a:solidFill>
              </a:rPr>
              <a:t>, </a:t>
            </a:r>
            <a:r>
              <a:rPr lang="sv-SE" sz="1000" dirty="0" err="1">
                <a:solidFill>
                  <a:srgbClr val="FFFFFF"/>
                </a:solidFill>
              </a:rPr>
              <a:t>chartis</a:t>
            </a:r>
            <a:r>
              <a:rPr lang="sv-SE" sz="1000" dirty="0">
                <a:solidFill>
                  <a:srgbClr val="FFFFFF"/>
                </a:solidFill>
              </a:rPr>
              <a:t> </a:t>
            </a:r>
            <a:r>
              <a:rPr lang="sv-SE" sz="1000" dirty="0" err="1">
                <a:solidFill>
                  <a:srgbClr val="FFFFFF"/>
                </a:solidFill>
              </a:rPr>
              <a:t>pretium</a:t>
            </a:r>
            <a:r>
              <a:rPr lang="sv-SE" sz="1000" dirty="0">
                <a:solidFill>
                  <a:srgbClr val="FFFFFF"/>
                </a:solidFill>
              </a:rPr>
              <a:t> </a:t>
            </a:r>
            <a:r>
              <a:rPr lang="sv-SE" sz="1000" dirty="0" err="1">
                <a:solidFill>
                  <a:srgbClr val="FFFFFF"/>
                </a:solidFill>
              </a:rPr>
              <a:t>quotus</a:t>
            </a:r>
            <a:r>
              <a:rPr lang="sv-SE" sz="1000" dirty="0">
                <a:solidFill>
                  <a:srgbClr val="FFFFFF"/>
                </a:solidFill>
              </a:rPr>
              <a:t> </a:t>
            </a:r>
            <a:r>
              <a:rPr lang="sv-SE" sz="1000" dirty="0" err="1">
                <a:solidFill>
                  <a:srgbClr val="FFFFFF"/>
                </a:solidFill>
              </a:rPr>
              <a:t>arroget</a:t>
            </a:r>
            <a:r>
              <a:rPr lang="sv-SE" sz="1000" dirty="0">
                <a:solidFill>
                  <a:srgbClr val="FFFFFF"/>
                </a:solidFill>
              </a:rPr>
              <a:t> </a:t>
            </a:r>
            <a:r>
              <a:rPr lang="sv-SE" sz="1000" dirty="0" err="1">
                <a:solidFill>
                  <a:srgbClr val="FFFFFF"/>
                </a:solidFill>
              </a:rPr>
              <a:t>annus</a:t>
            </a:r>
            <a:r>
              <a:rPr lang="sv-SE" sz="1000" dirty="0">
                <a:solidFill>
                  <a:srgbClr val="FFFFFF"/>
                </a:solidFill>
              </a:rPr>
              <a:t>. scriptor </a:t>
            </a:r>
            <a:r>
              <a:rPr lang="sv-SE" sz="1000" dirty="0" err="1">
                <a:solidFill>
                  <a:srgbClr val="FFFFFF"/>
                </a:solidFill>
              </a:rPr>
              <a:t>abhinc</a:t>
            </a:r>
            <a:r>
              <a:rPr lang="sv-SE" sz="1000" dirty="0">
                <a:solidFill>
                  <a:srgbClr val="FFFFFF"/>
                </a:solidFill>
              </a:rPr>
              <a:t> annos </a:t>
            </a:r>
            <a:r>
              <a:rPr lang="sv-SE" sz="1000" dirty="0" err="1">
                <a:solidFill>
                  <a:srgbClr val="FFFFFF"/>
                </a:solidFill>
              </a:rPr>
              <a:t>centum</a:t>
            </a:r>
            <a:r>
              <a:rPr lang="sv-SE" sz="1000" dirty="0">
                <a:solidFill>
                  <a:srgbClr val="FFFFFF"/>
                </a:solidFill>
              </a:rPr>
              <a:t> </a:t>
            </a:r>
            <a:r>
              <a:rPr lang="sv-SE" sz="1000" dirty="0" err="1">
                <a:solidFill>
                  <a:srgbClr val="FFFFFF"/>
                </a:solidFill>
              </a:rPr>
              <a:t>qui</a:t>
            </a:r>
            <a:r>
              <a:rPr lang="sv-SE" sz="1000" dirty="0">
                <a:solidFill>
                  <a:srgbClr val="FFFFFF"/>
                </a:solidFill>
              </a:rPr>
              <a:t> </a:t>
            </a:r>
            <a:r>
              <a:rPr lang="sv-SE" sz="1000" dirty="0" err="1">
                <a:solidFill>
                  <a:srgbClr val="FFFFFF"/>
                </a:solidFill>
              </a:rPr>
              <a:t>decidit</a:t>
            </a:r>
            <a:r>
              <a:rPr lang="sv-SE" sz="1000" dirty="0">
                <a:solidFill>
                  <a:srgbClr val="FFFFFF"/>
                </a:solidFill>
              </a:rPr>
              <a:t>, inter </a:t>
            </a:r>
            <a:r>
              <a:rPr lang="sv-SE" sz="1000" dirty="0" err="1">
                <a:solidFill>
                  <a:srgbClr val="FFFFFF"/>
                </a:solidFill>
              </a:rPr>
              <a:t>perfectos</a:t>
            </a:r>
            <a:r>
              <a:rPr lang="sv-SE" sz="1000" dirty="0">
                <a:solidFill>
                  <a:srgbClr val="FFFFFF"/>
                </a:solidFill>
              </a:rPr>
              <a:t> </a:t>
            </a:r>
            <a:r>
              <a:rPr lang="sv-SE" sz="1000" dirty="0" err="1">
                <a:solidFill>
                  <a:srgbClr val="FFFFFF"/>
                </a:solidFill>
              </a:rPr>
              <a:t>veteresque</a:t>
            </a:r>
            <a:r>
              <a:rPr lang="sv-SE" sz="1000" dirty="0">
                <a:solidFill>
                  <a:srgbClr val="FFFFFF"/>
                </a:solidFill>
              </a:rPr>
              <a:t> </a:t>
            </a:r>
            <a:r>
              <a:rPr lang="sv-SE" sz="1000" dirty="0" err="1">
                <a:solidFill>
                  <a:srgbClr val="FFFFFF"/>
                </a:solidFill>
              </a:rPr>
              <a:t>referri</a:t>
            </a:r>
            <a:r>
              <a:rPr lang="sv-SE" sz="1000" dirty="0">
                <a:solidFill>
                  <a:srgbClr val="FFFFFF"/>
                </a:solidFill>
              </a:rPr>
              <a:t> debet an inter </a:t>
            </a:r>
            <a:r>
              <a:rPr lang="sv-SE" sz="1000" dirty="0" err="1">
                <a:solidFill>
                  <a:srgbClr val="FFFFFF"/>
                </a:solidFill>
              </a:rPr>
              <a:t>vilis</a:t>
            </a:r>
            <a:r>
              <a:rPr lang="sv-SE" sz="1000" dirty="0">
                <a:solidFill>
                  <a:srgbClr val="FFFFFF"/>
                </a:solidFill>
              </a:rPr>
              <a:t> </a:t>
            </a:r>
            <a:r>
              <a:rPr lang="sv-SE" sz="1000" dirty="0" err="1">
                <a:solidFill>
                  <a:srgbClr val="FFFFFF"/>
                </a:solidFill>
              </a:rPr>
              <a:t>atque</a:t>
            </a:r>
            <a:r>
              <a:rPr lang="sv-SE" sz="1000" dirty="0">
                <a:solidFill>
                  <a:srgbClr val="FFFFFF"/>
                </a:solidFill>
              </a:rPr>
              <a:t> </a:t>
            </a:r>
            <a:r>
              <a:rPr lang="sv-SE" sz="1000" dirty="0" err="1">
                <a:solidFill>
                  <a:srgbClr val="FFFFFF"/>
                </a:solidFill>
              </a:rPr>
              <a:t>novos</a:t>
            </a:r>
            <a:r>
              <a:rPr lang="sv-SE" sz="1100" dirty="0"/>
              <a:t> </a:t>
            </a:r>
          </a:p>
          <a:p>
            <a:pPr algn="r"/>
            <a:endParaRPr lang="sv-SE" sz="1100" b="1" dirty="0">
              <a:solidFill>
                <a:schemeClr val="bg1"/>
              </a:solidFill>
            </a:endParaRPr>
          </a:p>
          <a:p>
            <a:pPr algn="r"/>
            <a:endParaRPr lang="sv-SE" sz="1100" dirty="0">
              <a:solidFill>
                <a:schemeClr val="bg1"/>
              </a:solidFill>
            </a:endParaRPr>
          </a:p>
        </p:txBody>
      </p:sp>
      <p:sp>
        <p:nvSpPr>
          <p:cNvPr id="20" name="Rektangel 19"/>
          <p:cNvSpPr/>
          <p:nvPr/>
        </p:nvSpPr>
        <p:spPr>
          <a:xfrm>
            <a:off x="144446" y="2243013"/>
            <a:ext cx="2175377" cy="1046440"/>
          </a:xfrm>
          <a:prstGeom prst="rect">
            <a:avLst/>
          </a:prstGeom>
        </p:spPr>
        <p:txBody>
          <a:bodyPr wrap="square">
            <a:spAutoFit/>
          </a:bodyPr>
          <a:lstStyle/>
          <a:p>
            <a:pPr algn="r"/>
            <a:r>
              <a:rPr lang="sv-SE" sz="1100" b="1" dirty="0">
                <a:solidFill>
                  <a:schemeClr val="bg1"/>
                </a:solidFill>
              </a:rPr>
              <a:t>HIGHLIGHTS 2</a:t>
            </a:r>
          </a:p>
          <a:p>
            <a:pPr algn="r"/>
            <a:r>
              <a:rPr lang="sv-SE" sz="1000" dirty="0">
                <a:solidFill>
                  <a:srgbClr val="FFFFFF"/>
                </a:solidFill>
              </a:rPr>
              <a:t>Si </a:t>
            </a:r>
            <a:r>
              <a:rPr lang="sv-SE" sz="1000" dirty="0" err="1">
                <a:solidFill>
                  <a:srgbClr val="FFFFFF"/>
                </a:solidFill>
              </a:rPr>
              <a:t>meliora</a:t>
            </a:r>
            <a:r>
              <a:rPr lang="sv-SE" sz="1000" dirty="0">
                <a:solidFill>
                  <a:srgbClr val="FFFFFF"/>
                </a:solidFill>
              </a:rPr>
              <a:t> </a:t>
            </a:r>
            <a:r>
              <a:rPr lang="sv-SE" sz="1000" dirty="0" err="1">
                <a:solidFill>
                  <a:srgbClr val="FFFFFF"/>
                </a:solidFill>
              </a:rPr>
              <a:t>dies</a:t>
            </a:r>
            <a:r>
              <a:rPr lang="sv-SE" sz="1000" dirty="0">
                <a:solidFill>
                  <a:srgbClr val="FFFFFF"/>
                </a:solidFill>
              </a:rPr>
              <a:t>, ut vina, </a:t>
            </a:r>
            <a:r>
              <a:rPr lang="sv-SE" sz="1000" dirty="0" err="1">
                <a:solidFill>
                  <a:srgbClr val="FFFFFF"/>
                </a:solidFill>
              </a:rPr>
              <a:t>poemata</a:t>
            </a:r>
            <a:r>
              <a:rPr lang="sv-SE" sz="1000" dirty="0">
                <a:solidFill>
                  <a:srgbClr val="FFFFFF"/>
                </a:solidFill>
              </a:rPr>
              <a:t> </a:t>
            </a:r>
            <a:r>
              <a:rPr lang="sv-SE" sz="1000" dirty="0" err="1">
                <a:solidFill>
                  <a:srgbClr val="FFFFFF"/>
                </a:solidFill>
              </a:rPr>
              <a:t>reddit</a:t>
            </a:r>
            <a:r>
              <a:rPr lang="sv-SE" sz="1000" dirty="0">
                <a:solidFill>
                  <a:srgbClr val="FFFFFF"/>
                </a:solidFill>
              </a:rPr>
              <a:t>, </a:t>
            </a:r>
            <a:r>
              <a:rPr lang="sv-SE" sz="1000" dirty="0" err="1">
                <a:solidFill>
                  <a:srgbClr val="FFFFFF"/>
                </a:solidFill>
              </a:rPr>
              <a:t>scire</a:t>
            </a:r>
            <a:r>
              <a:rPr lang="sv-SE" sz="1000" dirty="0">
                <a:solidFill>
                  <a:srgbClr val="FFFFFF"/>
                </a:solidFill>
              </a:rPr>
              <a:t> </a:t>
            </a:r>
            <a:r>
              <a:rPr lang="sv-SE" sz="1000" dirty="0" err="1">
                <a:solidFill>
                  <a:srgbClr val="FFFFFF"/>
                </a:solidFill>
              </a:rPr>
              <a:t>velim</a:t>
            </a:r>
            <a:r>
              <a:rPr lang="sv-SE" sz="1000" dirty="0">
                <a:solidFill>
                  <a:srgbClr val="FFFFFF"/>
                </a:solidFill>
              </a:rPr>
              <a:t>, </a:t>
            </a:r>
            <a:r>
              <a:rPr lang="sv-SE" sz="1000" dirty="0" err="1">
                <a:solidFill>
                  <a:srgbClr val="FFFFFF"/>
                </a:solidFill>
              </a:rPr>
              <a:t>chartis</a:t>
            </a:r>
            <a:r>
              <a:rPr lang="sv-SE" sz="1000" dirty="0">
                <a:solidFill>
                  <a:srgbClr val="FFFFFF"/>
                </a:solidFill>
              </a:rPr>
              <a:t> </a:t>
            </a:r>
            <a:r>
              <a:rPr lang="sv-SE" sz="1000" dirty="0" err="1">
                <a:solidFill>
                  <a:srgbClr val="FFFFFF"/>
                </a:solidFill>
              </a:rPr>
              <a:t>pretium</a:t>
            </a:r>
            <a:r>
              <a:rPr lang="sv-SE" sz="1000" dirty="0">
                <a:solidFill>
                  <a:srgbClr val="FFFFFF"/>
                </a:solidFill>
              </a:rPr>
              <a:t> </a:t>
            </a:r>
            <a:r>
              <a:rPr lang="sv-SE" sz="1000" dirty="0" err="1">
                <a:solidFill>
                  <a:srgbClr val="FFFFFF"/>
                </a:solidFill>
              </a:rPr>
              <a:t>quotus</a:t>
            </a:r>
            <a:r>
              <a:rPr lang="sv-SE" sz="1000" dirty="0">
                <a:solidFill>
                  <a:srgbClr val="FFFFFF"/>
                </a:solidFill>
              </a:rPr>
              <a:t> </a:t>
            </a:r>
            <a:r>
              <a:rPr lang="sv-SE" sz="1000" dirty="0" err="1">
                <a:solidFill>
                  <a:srgbClr val="FFFFFF"/>
                </a:solidFill>
              </a:rPr>
              <a:t>arroget</a:t>
            </a:r>
            <a:r>
              <a:rPr lang="sv-SE" sz="1000" dirty="0">
                <a:solidFill>
                  <a:srgbClr val="FFFFFF"/>
                </a:solidFill>
              </a:rPr>
              <a:t> </a:t>
            </a:r>
            <a:r>
              <a:rPr lang="sv-SE" sz="1000" dirty="0" err="1">
                <a:solidFill>
                  <a:srgbClr val="FFFFFF"/>
                </a:solidFill>
              </a:rPr>
              <a:t>annus</a:t>
            </a:r>
            <a:r>
              <a:rPr lang="sv-SE" sz="1000" dirty="0">
                <a:solidFill>
                  <a:srgbClr val="FFFFFF"/>
                </a:solidFill>
              </a:rPr>
              <a:t>. scriptor </a:t>
            </a:r>
            <a:r>
              <a:rPr lang="sv-SE" sz="1000" dirty="0" err="1">
                <a:solidFill>
                  <a:srgbClr val="FFFFFF"/>
                </a:solidFill>
              </a:rPr>
              <a:t>abhinc</a:t>
            </a:r>
            <a:r>
              <a:rPr lang="sv-SE" sz="1000" dirty="0">
                <a:solidFill>
                  <a:srgbClr val="FFFFFF"/>
                </a:solidFill>
              </a:rPr>
              <a:t> annos </a:t>
            </a:r>
            <a:r>
              <a:rPr lang="sv-SE" sz="1000" dirty="0" err="1">
                <a:solidFill>
                  <a:srgbClr val="FFFFFF"/>
                </a:solidFill>
              </a:rPr>
              <a:t>centum</a:t>
            </a:r>
            <a:r>
              <a:rPr lang="sv-SE" sz="1000" dirty="0">
                <a:solidFill>
                  <a:srgbClr val="FFFFFF"/>
                </a:solidFill>
              </a:rPr>
              <a:t> </a:t>
            </a:r>
            <a:r>
              <a:rPr lang="sv-SE" sz="1000" dirty="0" err="1">
                <a:solidFill>
                  <a:srgbClr val="FFFFFF"/>
                </a:solidFill>
              </a:rPr>
              <a:t>qui</a:t>
            </a:r>
            <a:r>
              <a:rPr lang="sv-SE" sz="1000" dirty="0">
                <a:solidFill>
                  <a:srgbClr val="FFFFFF"/>
                </a:solidFill>
              </a:rPr>
              <a:t> </a:t>
            </a:r>
            <a:r>
              <a:rPr lang="sv-SE" sz="1000" dirty="0" err="1">
                <a:solidFill>
                  <a:srgbClr val="FFFFFF"/>
                </a:solidFill>
              </a:rPr>
              <a:t>decidit</a:t>
            </a:r>
            <a:r>
              <a:rPr lang="sv-SE" sz="1000" dirty="0">
                <a:solidFill>
                  <a:srgbClr val="FFFFFF"/>
                </a:solidFill>
              </a:rPr>
              <a:t>, inter</a:t>
            </a:r>
            <a:endParaRPr lang="sv-SE" sz="1100" b="1" dirty="0">
              <a:solidFill>
                <a:schemeClr val="bg1"/>
              </a:solidFill>
            </a:endParaRPr>
          </a:p>
          <a:p>
            <a:pPr algn="r"/>
            <a:endParaRPr lang="sv-SE" sz="1100" dirty="0">
              <a:solidFill>
                <a:schemeClr val="bg1"/>
              </a:solidFill>
            </a:endParaRPr>
          </a:p>
        </p:txBody>
      </p:sp>
      <p:pic>
        <p:nvPicPr>
          <p:cNvPr id="2" name="Bildobjekt 1" descr="schem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284" y="2345705"/>
            <a:ext cx="3626313" cy="1010724"/>
          </a:xfrm>
          <a:prstGeom prst="rect">
            <a:avLst/>
          </a:prstGeom>
        </p:spPr>
      </p:pic>
    </p:spTree>
    <p:extLst>
      <p:ext uri="{BB962C8B-B14F-4D97-AF65-F5344CB8AC3E}">
        <p14:creationId xmlns:p14="http://schemas.microsoft.com/office/powerpoint/2010/main" val="1230134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1" descr="Resultataspekter"/>
          <p:cNvSpPr txBox="1">
            <a:spLocks/>
          </p:cNvSpPr>
          <p:nvPr/>
        </p:nvSpPr>
        <p:spPr>
          <a:xfrm>
            <a:off x="2468191" y="2536944"/>
            <a:ext cx="6593307" cy="106024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r>
              <a:rPr lang="sv-SE" sz="2400" b="1" dirty="0">
                <a:solidFill>
                  <a:schemeClr val="tx1"/>
                </a:solidFill>
                <a:cs typeface="Calibri Light" panose="020F0302020204030204" pitchFamily="34" charset="0"/>
              </a:rPr>
              <a:t>Resultataspekter- {Resultatvariabler}</a:t>
            </a:r>
          </a:p>
          <a:p>
            <a:r>
              <a:rPr lang="sv-SE" sz="2400" b="1" dirty="0">
                <a:solidFill>
                  <a:schemeClr val="tx1"/>
                </a:solidFill>
                <a:cs typeface="Calibri Light" panose="020F0302020204030204" pitchFamily="34" charset="0"/>
              </a:rPr>
              <a:t> </a:t>
            </a:r>
            <a:r>
              <a:rPr lang="sv-SE" sz="2400" dirty="0">
                <a:solidFill>
                  <a:schemeClr val="tx1"/>
                </a:solidFill>
                <a:cs typeface="Calibri Light" panose="020F0302020204030204" pitchFamily="34" charset="0"/>
              </a:rPr>
              <a:t>{BRANSCH} {Segment} {ÅR}</a:t>
            </a:r>
          </a:p>
        </p:txBody>
      </p:sp>
    </p:spTree>
    <p:extLst>
      <p:ext uri="{BB962C8B-B14F-4D97-AF65-F5344CB8AC3E}">
        <p14:creationId xmlns:p14="http://schemas.microsoft.com/office/powerpoint/2010/main" val="3126535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ktangel med rundade hörn på samma sida 5"/>
          <p:cNvSpPr/>
          <p:nvPr/>
        </p:nvSpPr>
        <p:spPr>
          <a:xfrm rot="16200000">
            <a:off x="8712331" y="161003"/>
            <a:ext cx="304538" cy="558800"/>
          </a:xfrm>
          <a:prstGeom prst="round2SameRect">
            <a:avLst/>
          </a:prstGeom>
          <a:solidFill>
            <a:schemeClr val="bg1"/>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sv-SE" dirty="0">
              <a:solidFill>
                <a:schemeClr val="bg1">
                  <a:lumMod val="95000"/>
                </a:schemeClr>
              </a:solidFill>
              <a:latin typeface="Calibri Light" panose="020F0302020204030204" pitchFamily="34" charset="0"/>
            </a:endParaRPr>
          </a:p>
        </p:txBody>
      </p:sp>
      <p:pic>
        <p:nvPicPr>
          <p:cNvPr id="42" name="Bildobjekt 41" descr="SKI logotyp, sv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463" y="355862"/>
            <a:ext cx="436036" cy="178793"/>
          </a:xfrm>
          <a:prstGeom prst="rect">
            <a:avLst/>
          </a:prstGeom>
        </p:spPr>
      </p:pic>
      <p:graphicFrame>
        <p:nvGraphicFramePr>
          <p:cNvPr id="11" name="Diagram 10">
            <a:extLst>
              <a:ext uri="{FF2B5EF4-FFF2-40B4-BE49-F238E27FC236}">
                <a16:creationId xmlns="" xmlns:a16="http://schemas.microsoft.com/office/drawing/2014/main" id="{308D9494-4CC1-4DF8-A0DD-1F739BE52C70}"/>
              </a:ext>
            </a:extLst>
          </p:cNvPr>
          <p:cNvGraphicFramePr>
            <a:graphicFrameLocks/>
          </p:cNvGraphicFramePr>
          <p:nvPr>
            <p:extLst>
              <p:ext uri="{D42A27DB-BD31-4B8C-83A1-F6EECF244321}">
                <p14:modId xmlns:p14="http://schemas.microsoft.com/office/powerpoint/2010/main" val="1507384907"/>
              </p:ext>
            </p:extLst>
          </p:nvPr>
        </p:nvGraphicFramePr>
        <p:xfrm>
          <a:off x="2879726" y="1311150"/>
          <a:ext cx="2854324" cy="3757808"/>
        </p:xfrm>
        <a:graphic>
          <a:graphicData uri="http://schemas.openxmlformats.org/drawingml/2006/chart">
            <c:chart xmlns:c="http://schemas.openxmlformats.org/drawingml/2006/chart" xmlns:r="http://schemas.openxmlformats.org/officeDocument/2006/relationships" r:id="rId4"/>
          </a:graphicData>
        </a:graphic>
      </p:graphicFrame>
      <p:sp>
        <p:nvSpPr>
          <p:cNvPr id="13" name="Rubrik 1"/>
          <p:cNvSpPr txBox="1">
            <a:spLocks/>
          </p:cNvSpPr>
          <p:nvPr/>
        </p:nvSpPr>
        <p:spPr>
          <a:xfrm>
            <a:off x="2797173" y="111790"/>
            <a:ext cx="5036344" cy="6572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0" i="0" kern="1200">
                <a:solidFill>
                  <a:schemeClr val="bg1">
                    <a:lumMod val="95000"/>
                  </a:schemeClr>
                </a:solidFill>
                <a:latin typeface="Calibri Light" panose="020F0302020204030204" pitchFamily="34" charset="0"/>
                <a:ea typeface="+mj-ea"/>
                <a:cs typeface="Sisco Bold"/>
              </a:defRPr>
            </a:lvl1pPr>
          </a:lstStyle>
          <a:p>
            <a:pPr algn="l"/>
            <a:r>
              <a:rPr lang="sv-SE" sz="1600" b="1" dirty="0">
                <a:solidFill>
                  <a:schemeClr val="tx1"/>
                </a:solidFill>
                <a:cs typeface="Calibri Light" panose="020F0302020204030204" pitchFamily="34" charset="0"/>
              </a:rPr>
              <a:t>{Resultatvariabel} </a:t>
            </a:r>
            <a:r>
              <a:rPr lang="sv-SE" sz="1600" dirty="0">
                <a:solidFill>
                  <a:schemeClr val="tx1"/>
                </a:solidFill>
                <a:cs typeface="Calibri Light" panose="020F0302020204030204" pitchFamily="34" charset="0"/>
              </a:rPr>
              <a:t>{BRANSCH} {Segment} {ÅR}</a:t>
            </a:r>
          </a:p>
        </p:txBody>
      </p:sp>
      <p:sp>
        <p:nvSpPr>
          <p:cNvPr id="8" name="textruta 7"/>
          <p:cNvSpPr txBox="1"/>
          <p:nvPr/>
        </p:nvSpPr>
        <p:spPr>
          <a:xfrm>
            <a:off x="5919792" y="4140720"/>
            <a:ext cx="2994791" cy="369332"/>
          </a:xfrm>
          <a:prstGeom prst="rect">
            <a:avLst/>
          </a:prstGeom>
          <a:noFill/>
        </p:spPr>
        <p:txBody>
          <a:bodyPr wrap="square" rtlCol="0">
            <a:spAutoFit/>
          </a:bodyPr>
          <a:lstStyle/>
          <a:p>
            <a:r>
              <a:rPr lang="sv-SE" sz="900" dirty="0">
                <a:latin typeface="Calibri Light" panose="020F0302020204030204" pitchFamily="34" charset="0"/>
              </a:rPr>
              <a:t>I tabellen ovan redovisas de enskilda betygen på följande frågor:</a:t>
            </a:r>
            <a:endParaRPr lang="sv-SE" sz="900" dirty="0"/>
          </a:p>
        </p:txBody>
      </p:sp>
      <p:graphicFrame>
        <p:nvGraphicFramePr>
          <p:cNvPr id="10" name="Tabell 9"/>
          <p:cNvGraphicFramePr>
            <a:graphicFrameLocks noGrp="1"/>
          </p:cNvGraphicFramePr>
          <p:nvPr>
            <p:extLst>
              <p:ext uri="{D42A27DB-BD31-4B8C-83A1-F6EECF244321}">
                <p14:modId xmlns:p14="http://schemas.microsoft.com/office/powerpoint/2010/main" val="955441"/>
              </p:ext>
            </p:extLst>
          </p:nvPr>
        </p:nvGraphicFramePr>
        <p:xfrm>
          <a:off x="5895045" y="1765575"/>
          <a:ext cx="2700000" cy="1026795"/>
        </p:xfrm>
        <a:graphic>
          <a:graphicData uri="http://schemas.openxmlformats.org/drawingml/2006/table">
            <a:tbl>
              <a:tblPr>
                <a:tableStyleId>{9D7B26C5-4107-4FEC-AEDC-1716B250A1EF}</a:tableStyleId>
              </a:tblPr>
              <a:tblGrid>
                <a:gridCol w="609681">
                  <a:extLst>
                    <a:ext uri="{9D8B030D-6E8A-4147-A177-3AD203B41FA5}">
                      <a16:colId xmlns="" xmlns:a16="http://schemas.microsoft.com/office/drawing/2014/main" val="2193985673"/>
                    </a:ext>
                  </a:extLst>
                </a:gridCol>
                <a:gridCol w="711289">
                  <a:extLst>
                    <a:ext uri="{9D8B030D-6E8A-4147-A177-3AD203B41FA5}">
                      <a16:colId xmlns="" xmlns:a16="http://schemas.microsoft.com/office/drawing/2014/main" val="1099068497"/>
                    </a:ext>
                  </a:extLst>
                </a:gridCol>
                <a:gridCol w="695870">
                  <a:extLst>
                    <a:ext uri="{9D8B030D-6E8A-4147-A177-3AD203B41FA5}">
                      <a16:colId xmlns="" xmlns:a16="http://schemas.microsoft.com/office/drawing/2014/main" val="3558912560"/>
                    </a:ext>
                  </a:extLst>
                </a:gridCol>
                <a:gridCol w="683160">
                  <a:extLst>
                    <a:ext uri="{9D8B030D-6E8A-4147-A177-3AD203B41FA5}">
                      <a16:colId xmlns="" xmlns:a16="http://schemas.microsoft.com/office/drawing/2014/main" val="3086634367"/>
                    </a:ext>
                  </a:extLst>
                </a:gridCol>
              </a:tblGrid>
              <a:tr h="106325">
                <a:tc>
                  <a:txBody>
                    <a:bodyPr/>
                    <a:lstStyle/>
                    <a:p>
                      <a:pPr algn="l" fontAlgn="ctr"/>
                      <a:r>
                        <a:rPr lang="sv-SE" sz="900" u="none" strike="noStrike" dirty="0">
                          <a:effectLst/>
                        </a:rPr>
                        <a:t>Företag</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Q3</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Q6</a:t>
                      </a:r>
                      <a:endParaRPr lang="sv-SE" sz="900" b="1" i="0" u="none" strike="noStrike" dirty="0">
                        <a:solidFill>
                          <a:srgbClr val="000000"/>
                        </a:solidFill>
                        <a:effectLst/>
                        <a:latin typeface="Calibri Light" panose="020F0302020204030204" pitchFamily="34" charset="0"/>
                      </a:endParaRPr>
                    </a:p>
                  </a:txBody>
                  <a:tcPr marL="9525" marR="9525" marT="9525" marB="0" anchor="ctr"/>
                </a:tc>
                <a:tc>
                  <a:txBody>
                    <a:bodyPr/>
                    <a:lstStyle/>
                    <a:p>
                      <a:pPr algn="ctr" fontAlgn="ctr"/>
                      <a:r>
                        <a:rPr lang="sv-SE" sz="900" u="none" strike="noStrike" dirty="0">
                          <a:effectLst/>
                        </a:rPr>
                        <a:t>Q16</a:t>
                      </a:r>
                      <a:endParaRPr lang="sv-SE" sz="900" b="1" i="0" u="none" strike="noStrike" dirty="0">
                        <a:solidFill>
                          <a:srgbClr val="000000"/>
                        </a:solidFill>
                        <a:effectLst/>
                        <a:latin typeface="Calibri Light" panose="020F0302020204030204" pitchFamily="34" charset="0"/>
                      </a:endParaRPr>
                    </a:p>
                  </a:txBody>
                  <a:tcPr marL="9525" marR="9525" marT="9525" marB="0" anchor="ctr"/>
                </a:tc>
                <a:extLst>
                  <a:ext uri="{0D108BD9-81ED-4DB2-BD59-A6C34878D82A}">
                    <a16:rowId xmlns="" xmlns:a16="http://schemas.microsoft.com/office/drawing/2014/main" val="52813176"/>
                  </a:ext>
                </a:extLst>
              </a:tr>
              <a:tr h="55161">
                <a:tc>
                  <a:txBody>
                    <a:bodyPr/>
                    <a:lstStyle/>
                    <a:p>
                      <a:pPr algn="l" fontAlgn="b"/>
                      <a:r>
                        <a:rPr lang="sv-SE" sz="900" u="none" strike="noStrike" dirty="0">
                          <a:effectLst/>
                        </a:rPr>
                        <a:t>Aktör 1</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65,4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65,9</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69,3</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17087549"/>
                  </a:ext>
                </a:extLst>
              </a:tr>
              <a:tr h="55161">
                <a:tc>
                  <a:txBody>
                    <a:bodyPr/>
                    <a:lstStyle/>
                    <a:p>
                      <a:pPr algn="l" fontAlgn="b"/>
                      <a:r>
                        <a:rPr lang="sv-SE" sz="900" u="none" strike="noStrike" dirty="0">
                          <a:effectLst/>
                        </a:rPr>
                        <a:t>Aktör 2</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74,3</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72,4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67,6</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4267418815"/>
                  </a:ext>
                </a:extLst>
              </a:tr>
              <a:tr h="55161">
                <a:tc>
                  <a:txBody>
                    <a:bodyPr/>
                    <a:lstStyle/>
                    <a:p>
                      <a:pPr algn="l" fontAlgn="b"/>
                      <a:r>
                        <a:rPr lang="sv-SE" sz="900" u="none" strike="noStrike" dirty="0">
                          <a:effectLst/>
                        </a:rPr>
                        <a:t>Aktör 3</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73,1</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72,7</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a:effectLst/>
                        </a:rPr>
                        <a:t>70,9</a:t>
                      </a:r>
                      <a:endParaRPr lang="sv-SE" sz="900" b="0" i="0" u="none" strike="noStrike">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3325752299"/>
                  </a:ext>
                </a:extLst>
              </a:tr>
              <a:tr h="55161">
                <a:tc>
                  <a:txBody>
                    <a:bodyPr/>
                    <a:lstStyle/>
                    <a:p>
                      <a:pPr algn="l" fontAlgn="b"/>
                      <a:r>
                        <a:rPr lang="sv-SE" sz="900" u="none" strike="noStrike">
                          <a:effectLst/>
                        </a:rPr>
                        <a:t>Aktör 4</a:t>
                      </a:r>
                      <a:endParaRPr lang="sv-SE" sz="900" b="0" i="0" u="none" strike="noStrike">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74,4</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77,6</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74,4</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2602265489"/>
                  </a:ext>
                </a:extLst>
              </a:tr>
              <a:tr h="55161">
                <a:tc>
                  <a:txBody>
                    <a:bodyPr/>
                    <a:lstStyle/>
                    <a:p>
                      <a:pPr algn="l" fontAlgn="b"/>
                      <a:r>
                        <a:rPr lang="sv-SE" sz="900" u="none" strike="noStrike" dirty="0">
                          <a:effectLst/>
                        </a:rPr>
                        <a:t>Aktör 5</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64,5</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65,3</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56,4</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3799774862"/>
                  </a:ext>
                </a:extLst>
              </a:tr>
              <a:tr h="55161">
                <a:tc>
                  <a:txBody>
                    <a:bodyPr/>
                    <a:lstStyle/>
                    <a:p>
                      <a:pPr algn="l" fontAlgn="b"/>
                      <a:r>
                        <a:rPr lang="sv-SE" sz="900" u="none" strike="noStrike" dirty="0">
                          <a:effectLst/>
                        </a:rPr>
                        <a:t>Branschen</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67,9</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70,1</a:t>
                      </a:r>
                      <a:endParaRPr lang="sv-SE" sz="900" b="0" i="0" u="none" strike="noStrike" dirty="0">
                        <a:solidFill>
                          <a:srgbClr val="000000"/>
                        </a:solidFill>
                        <a:effectLst/>
                        <a:latin typeface="Calibri Light" panose="020F0302020204030204" pitchFamily="34" charset="0"/>
                      </a:endParaRPr>
                    </a:p>
                  </a:txBody>
                  <a:tcPr marL="9525" marR="9525" marT="9525" marB="0" anchor="b"/>
                </a:tc>
                <a:tc>
                  <a:txBody>
                    <a:bodyPr/>
                    <a:lstStyle/>
                    <a:p>
                      <a:pPr algn="ctr" fontAlgn="b"/>
                      <a:r>
                        <a:rPr lang="sv-SE" sz="900" u="none" strike="noStrike" dirty="0">
                          <a:effectLst/>
                        </a:rPr>
                        <a:t>65,3</a:t>
                      </a:r>
                      <a:endParaRPr lang="sv-SE" sz="900" b="0" i="0" u="none" strike="noStrike" dirty="0">
                        <a:solidFill>
                          <a:srgbClr val="000000"/>
                        </a:solidFill>
                        <a:effectLst/>
                        <a:latin typeface="Calibri Light" panose="020F0302020204030204" pitchFamily="34" charset="0"/>
                      </a:endParaRPr>
                    </a:p>
                  </a:txBody>
                  <a:tcPr marL="9525" marR="9525" marT="9525" marB="0" anchor="b"/>
                </a:tc>
                <a:extLst>
                  <a:ext uri="{0D108BD9-81ED-4DB2-BD59-A6C34878D82A}">
                    <a16:rowId xmlns="" xmlns:a16="http://schemas.microsoft.com/office/drawing/2014/main" val="1989189935"/>
                  </a:ext>
                </a:extLst>
              </a:tr>
            </a:tbl>
          </a:graphicData>
        </a:graphic>
      </p:graphicFrame>
      <p:sp>
        <p:nvSpPr>
          <p:cNvPr id="12" name="Rektangel 11"/>
          <p:cNvSpPr/>
          <p:nvPr/>
        </p:nvSpPr>
        <p:spPr>
          <a:xfrm>
            <a:off x="150801" y="898210"/>
            <a:ext cx="2175377" cy="1754326"/>
          </a:xfrm>
          <a:prstGeom prst="rect">
            <a:avLst/>
          </a:prstGeom>
        </p:spPr>
        <p:txBody>
          <a:bodyPr wrap="square">
            <a:spAutoFit/>
          </a:bodyPr>
          <a:lstStyle/>
          <a:p>
            <a:pPr algn="r"/>
            <a:r>
              <a:rPr lang="sv-SE" sz="900" b="1" dirty="0">
                <a:solidFill>
                  <a:schemeClr val="bg1"/>
                </a:solidFill>
                <a:cs typeface="Calibri Light" panose="020F0302020204030204" pitchFamily="34" charset="0"/>
              </a:rPr>
              <a:t>{Resultatvariabel}</a:t>
            </a:r>
            <a:endParaRPr lang="sv-SE" sz="900" b="1" dirty="0">
              <a:solidFill>
                <a:schemeClr val="bg1"/>
              </a:solidFill>
            </a:endParaRPr>
          </a:p>
          <a:p>
            <a:pPr algn="r"/>
            <a:r>
              <a:rPr lang="sv-SE" sz="900" dirty="0">
                <a:solidFill>
                  <a:schemeClr val="bg1"/>
                </a:solidFill>
              </a:rPr>
              <a:t> {Resultatvariabel}</a:t>
            </a:r>
          </a:p>
          <a:p>
            <a:pPr algn="r"/>
            <a:r>
              <a:rPr lang="sv-SE" sz="900" dirty="0">
                <a:solidFill>
                  <a:schemeClr val="bg1"/>
                </a:solidFill>
              </a:rPr>
              <a:t> är ett sammanvägt medelvärde av tre frågor, presenterade i tabellen </a:t>
            </a:r>
            <a:r>
              <a:rPr lang="sv-SE" sz="900" dirty="0">
                <a:solidFill>
                  <a:srgbClr val="FFFFFF"/>
                </a:solidFill>
              </a:rPr>
              <a:t>längst till höger. I diagrammet visas det totala betyget på {Resultatvariabel1}</a:t>
            </a:r>
          </a:p>
          <a:p>
            <a:pPr algn="r"/>
            <a:r>
              <a:rPr lang="sv-SE" sz="900" dirty="0">
                <a:solidFill>
                  <a:srgbClr val="FFFFFF"/>
                </a:solidFill>
              </a:rPr>
              <a:t> för respektive aktör i undersökningen, </a:t>
            </a:r>
            <a:r>
              <a:rPr lang="sv-SE" sz="900" dirty="0">
                <a:solidFill>
                  <a:schemeClr val="bg1"/>
                </a:solidFill>
              </a:rPr>
              <a:t>samt branschbetyget viktat efter marknadsandelarna (se appendix), sorterat i fallande ordning</a:t>
            </a:r>
            <a:r>
              <a:rPr lang="sv-SE" sz="900" dirty="0">
                <a:solidFill>
                  <a:srgbClr val="FFFFFF"/>
                </a:solidFill>
              </a:rPr>
              <a:t>. </a:t>
            </a:r>
          </a:p>
          <a:p>
            <a:pPr algn="r"/>
            <a:endParaRPr lang="sv-SE" sz="900" b="1" dirty="0">
              <a:solidFill>
                <a:schemeClr val="bg1"/>
              </a:solidFill>
            </a:endParaRPr>
          </a:p>
          <a:p>
            <a:pPr algn="r"/>
            <a:endParaRPr lang="sv-SE" sz="900" dirty="0">
              <a:solidFill>
                <a:schemeClr val="bg1"/>
              </a:solidFill>
            </a:endParaRPr>
          </a:p>
        </p:txBody>
      </p:sp>
      <p:sp>
        <p:nvSpPr>
          <p:cNvPr id="14" name="Rektangel 13"/>
          <p:cNvSpPr/>
          <p:nvPr/>
        </p:nvSpPr>
        <p:spPr>
          <a:xfrm>
            <a:off x="170021" y="2872469"/>
            <a:ext cx="2175377" cy="1061829"/>
          </a:xfrm>
          <a:prstGeom prst="rect">
            <a:avLst/>
          </a:prstGeom>
        </p:spPr>
        <p:txBody>
          <a:bodyPr wrap="square">
            <a:spAutoFit/>
          </a:bodyPr>
          <a:lstStyle/>
          <a:p>
            <a:pPr algn="r"/>
            <a:r>
              <a:rPr lang="sv-SE" sz="900" b="1" dirty="0">
                <a:solidFill>
                  <a:schemeClr val="bg1"/>
                </a:solidFill>
              </a:rPr>
              <a:t>Om frågorna</a:t>
            </a:r>
          </a:p>
          <a:p>
            <a:pPr algn="r"/>
            <a:r>
              <a:rPr lang="sv-SE" sz="900" dirty="0">
                <a:solidFill>
                  <a:srgbClr val="FFFFFF"/>
                </a:solidFill>
              </a:rPr>
              <a:t> Kunderna (respondenterna) får ange sin bedömning på en 1:10-skala och svaren transformeras till ett index på skalan 0:100.</a:t>
            </a:r>
          </a:p>
          <a:p>
            <a:pPr algn="r"/>
            <a:r>
              <a:rPr lang="sv-SE" sz="900" dirty="0">
                <a:solidFill>
                  <a:srgbClr val="FFFFFF"/>
                </a:solidFill>
              </a:rPr>
              <a:t> </a:t>
            </a:r>
          </a:p>
          <a:p>
            <a:pPr algn="r"/>
            <a:endParaRPr lang="sv-SE" sz="900" b="1" dirty="0">
              <a:solidFill>
                <a:schemeClr val="bg1"/>
              </a:solidFill>
            </a:endParaRPr>
          </a:p>
          <a:p>
            <a:pPr algn="r"/>
            <a:endParaRPr lang="sv-SE" sz="900" dirty="0">
              <a:solidFill>
                <a:schemeClr val="bg1"/>
              </a:solidFill>
            </a:endParaRPr>
          </a:p>
        </p:txBody>
      </p:sp>
      <p:sp>
        <p:nvSpPr>
          <p:cNvPr id="3" name="textruta 2"/>
          <p:cNvSpPr txBox="1"/>
          <p:nvPr/>
        </p:nvSpPr>
        <p:spPr>
          <a:xfrm>
            <a:off x="5919793" y="4540830"/>
            <a:ext cx="3224208" cy="230832"/>
          </a:xfrm>
          <a:prstGeom prst="rect">
            <a:avLst/>
          </a:prstGeom>
          <a:noFill/>
        </p:spPr>
        <p:txBody>
          <a:bodyPr wrap="square" rtlCol="0">
            <a:spAutoFit/>
          </a:bodyPr>
          <a:lstStyle/>
          <a:p>
            <a:pPr marL="285750" indent="-285750">
              <a:buFont typeface="Arial" panose="020B0604020202020204" pitchFamily="34" charset="0"/>
              <a:buChar char="•"/>
            </a:pPr>
            <a:r>
              <a:rPr lang="sv-SE" sz="900" b="1" dirty="0">
                <a:latin typeface="+mj-lt"/>
              </a:rPr>
              <a:t>{Aspekt}: </a:t>
            </a:r>
            <a:r>
              <a:rPr lang="sv-SE" sz="900" dirty="0">
                <a:latin typeface="+mj-lt"/>
              </a:rPr>
              <a:t>{Frågetext} </a:t>
            </a:r>
          </a:p>
        </p:txBody>
      </p:sp>
    </p:spTree>
    <p:extLst>
      <p:ext uri="{BB962C8B-B14F-4D97-AF65-F5344CB8AC3E}">
        <p14:creationId xmlns:p14="http://schemas.microsoft.com/office/powerpoint/2010/main" val="2678127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SKI BAKGRUND">
  <a:themeElements>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Anpassat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 cmpd="sng">
          <a:solidFill>
            <a:schemeClr val="bg2">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Framsida">
  <a:themeElements>
    <a:clrScheme name="SKI Färgschema">
      <a:dk1>
        <a:srgbClr val="000000"/>
      </a:dk1>
      <a:lt1>
        <a:sysClr val="window" lastClr="FFFFFF"/>
      </a:lt1>
      <a:dk2>
        <a:srgbClr val="0094A5"/>
      </a:dk2>
      <a:lt2>
        <a:srgbClr val="E6E6E4"/>
      </a:lt2>
      <a:accent1>
        <a:srgbClr val="D3332B"/>
      </a:accent1>
      <a:accent2>
        <a:srgbClr val="DB543E"/>
      </a:accent2>
      <a:accent3>
        <a:srgbClr val="E58063"/>
      </a:accent3>
      <a:accent4>
        <a:srgbClr val="0094A5"/>
      </a:accent4>
      <a:accent5>
        <a:srgbClr val="1AA0AE"/>
      </a:accent5>
      <a:accent6>
        <a:srgbClr val="70C0C6"/>
      </a:accent6>
      <a:hlink>
        <a:srgbClr val="D3332B"/>
      </a:hlink>
      <a:folHlink>
        <a:srgbClr val="7F7F7F"/>
      </a:folHlink>
    </a:clrScheme>
    <a:fontScheme name="SKI">
      <a:majorFont>
        <a:latin typeface="Sisco"/>
        <a:ea typeface=""/>
        <a:cs typeface=""/>
      </a:majorFont>
      <a:minorFont>
        <a:latin typeface="Sisco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3">
  <a:themeElements>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Anpassat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 cmpd="sng">
          <a:solidFill>
            <a:schemeClr val="bg2">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a3" id="{B1720E6C-4728-4071-9755-E7D004E574A7}" vid="{CFCFD675-62DA-4A24-BB90-018C58EFCE88}"/>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Anpassat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SKI">
    <a:majorFont>
      <a:latin typeface="Sisco"/>
      <a:ea typeface=""/>
      <a:cs typeface=""/>
    </a:majorFont>
    <a:minorFont>
      <a:latin typeface="Sisco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SKI färgschema">
    <a:dk1>
      <a:srgbClr val="000000"/>
    </a:dk1>
    <a:lt1>
      <a:sysClr val="window" lastClr="FFFFFF"/>
    </a:lt1>
    <a:dk2>
      <a:srgbClr val="0094A5"/>
    </a:dk2>
    <a:lt2>
      <a:srgbClr val="E6E6E4"/>
    </a:lt2>
    <a:accent1>
      <a:srgbClr val="D3332B"/>
    </a:accent1>
    <a:accent2>
      <a:srgbClr val="DB5742"/>
    </a:accent2>
    <a:accent3>
      <a:srgbClr val="E57F63"/>
    </a:accent3>
    <a:accent4>
      <a:srgbClr val="0091A1"/>
    </a:accent4>
    <a:accent5>
      <a:srgbClr val="2FABB7"/>
    </a:accent5>
    <a:accent6>
      <a:srgbClr val="74C2C6"/>
    </a:accent6>
    <a:hlink>
      <a:srgbClr val="D3332B"/>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85A1BCCE58EFD41AD324522184B2986" ma:contentTypeVersion="4" ma:contentTypeDescription="Skapa ett nytt dokument." ma:contentTypeScope="" ma:versionID="f331efc5f470e3911aa063dd7d72ff22">
  <xsd:schema xmlns:xsd="http://www.w3.org/2001/XMLSchema" xmlns:xs="http://www.w3.org/2001/XMLSchema" xmlns:p="http://schemas.microsoft.com/office/2006/metadata/properties" xmlns:ns2="25daf0a4-2cf8-4cd4-9c20-e0c9187269fd" xmlns:ns3="09fc8f15-3566-4a0f-aeee-298a186c19cd" targetNamespace="http://schemas.microsoft.com/office/2006/metadata/properties" ma:root="true" ma:fieldsID="7f8e2dc92a5aab19902757e92017eb22" ns2:_="" ns3:_="">
    <xsd:import namespace="25daf0a4-2cf8-4cd4-9c20-e0c9187269fd"/>
    <xsd:import namespace="09fc8f15-3566-4a0f-aeee-298a186c19c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daf0a4-2cf8-4cd4-9c20-e0c9187269fd"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fc8f15-3566-4a0f-aeee-298a186c19c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B78805-4101-4FF8-95CE-232E69E44BE1}">
  <ds:schemaRefs>
    <ds:schemaRef ds:uri="http://schemas.microsoft.com/sharepoint/v3/contenttype/forms"/>
  </ds:schemaRefs>
</ds:datastoreItem>
</file>

<file path=customXml/itemProps2.xml><?xml version="1.0" encoding="utf-8"?>
<ds:datastoreItem xmlns:ds="http://schemas.openxmlformats.org/officeDocument/2006/customXml" ds:itemID="{FC50C6B1-4971-4B84-9DD2-42812CE3545B}"/>
</file>

<file path=customXml/itemProps3.xml><?xml version="1.0" encoding="utf-8"?>
<ds:datastoreItem xmlns:ds="http://schemas.openxmlformats.org/officeDocument/2006/customXml" ds:itemID="{AE9E9434-B3F1-441F-8AF6-5C919482343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17712</TotalTime>
  <Words>3736</Words>
  <Application>Microsoft Office PowerPoint</Application>
  <PresentationFormat>Bildspel på skärmen (16:10)</PresentationFormat>
  <Paragraphs>783</Paragraphs>
  <Slides>31</Slides>
  <Notes>24</Notes>
  <HiddenSlides>0</HiddenSlides>
  <MMClips>0</MMClips>
  <ScaleCrop>false</ScaleCrop>
  <HeadingPairs>
    <vt:vector size="6" baseType="variant">
      <vt:variant>
        <vt:lpstr>Använt teckensnitt</vt:lpstr>
      </vt:variant>
      <vt:variant>
        <vt:i4>8</vt:i4>
      </vt:variant>
      <vt:variant>
        <vt:lpstr>Tema</vt:lpstr>
      </vt:variant>
      <vt:variant>
        <vt:i4>3</vt:i4>
      </vt:variant>
      <vt:variant>
        <vt:lpstr>Bildrubriker</vt:lpstr>
      </vt:variant>
      <vt:variant>
        <vt:i4>31</vt:i4>
      </vt:variant>
    </vt:vector>
  </HeadingPairs>
  <TitlesOfParts>
    <vt:vector size="42" baseType="lpstr">
      <vt:lpstr>Arial</vt:lpstr>
      <vt:lpstr>Calibri</vt:lpstr>
      <vt:lpstr>Calibri Light</vt:lpstr>
      <vt:lpstr>Sisco</vt:lpstr>
      <vt:lpstr>Sisco Bold</vt:lpstr>
      <vt:lpstr>Sisco Book</vt:lpstr>
      <vt:lpstr>Sisco Book Italic</vt:lpstr>
      <vt:lpstr>Times New Roman</vt:lpstr>
      <vt:lpstr>SKI BAKGRUND</vt:lpstr>
      <vt:lpstr>Framsida</vt:lpstr>
      <vt:lpstr>Tema3</vt:lpstr>
      <vt:lpstr> </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SVENSKT KVALITETSINDEX</dc:title>
  <dc:creator>Elin Östling</dc:creator>
  <cp:lastModifiedBy>Adam Wrede</cp:lastModifiedBy>
  <cp:revision>456</cp:revision>
  <cp:lastPrinted>2017-04-28T09:06:58Z</cp:lastPrinted>
  <dcterms:created xsi:type="dcterms:W3CDTF">2015-06-17T14:06:11Z</dcterms:created>
  <dcterms:modified xsi:type="dcterms:W3CDTF">2018-04-03T10:23:27Z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0x010100785A1BCCE58EFD41AD324522184B2986</vt:lpwstr>
  </property>
</Properties>
</file>